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15" r:id="rId2"/>
    <p:sldId id="979" r:id="rId3"/>
    <p:sldId id="320" r:id="rId4"/>
    <p:sldId id="944" r:id="rId5"/>
    <p:sldId id="974" r:id="rId6"/>
    <p:sldId id="937" r:id="rId7"/>
    <p:sldId id="773" r:id="rId8"/>
    <p:sldId id="975" r:id="rId9"/>
    <p:sldId id="942" r:id="rId10"/>
    <p:sldId id="927" r:id="rId11"/>
    <p:sldId id="976" r:id="rId12"/>
    <p:sldId id="977" r:id="rId13"/>
    <p:sldId id="929" r:id="rId14"/>
    <p:sldId id="920" r:id="rId15"/>
    <p:sldId id="948" r:id="rId16"/>
    <p:sldId id="949" r:id="rId17"/>
    <p:sldId id="980" r:id="rId18"/>
    <p:sldId id="981" r:id="rId19"/>
    <p:sldId id="965" r:id="rId20"/>
    <p:sldId id="982" r:id="rId21"/>
    <p:sldId id="983" r:id="rId22"/>
    <p:sldId id="984" r:id="rId23"/>
    <p:sldId id="284" r:id="rId24"/>
    <p:sldId id="985" r:id="rId25"/>
    <p:sldId id="986" r:id="rId26"/>
    <p:sldId id="987" r:id="rId27"/>
    <p:sldId id="988" r:id="rId28"/>
    <p:sldId id="989" r:id="rId29"/>
    <p:sldId id="990" r:id="rId30"/>
    <p:sldId id="99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AEF9E45-2D0F-AD4E-BC3D-1492C718F3D9}">
          <p14:sldIdLst>
            <p14:sldId id="915"/>
            <p14:sldId id="979"/>
            <p14:sldId id="320"/>
            <p14:sldId id="944"/>
            <p14:sldId id="974"/>
            <p14:sldId id="937"/>
            <p14:sldId id="773"/>
            <p14:sldId id="975"/>
            <p14:sldId id="942"/>
            <p14:sldId id="927"/>
            <p14:sldId id="976"/>
            <p14:sldId id="977"/>
            <p14:sldId id="929"/>
            <p14:sldId id="920"/>
            <p14:sldId id="948"/>
            <p14:sldId id="949"/>
            <p14:sldId id="980"/>
            <p14:sldId id="981"/>
            <p14:sldId id="965"/>
            <p14:sldId id="982"/>
            <p14:sldId id="983"/>
            <p14:sldId id="984"/>
            <p14:sldId id="284"/>
            <p14:sldId id="985"/>
            <p14:sldId id="986"/>
            <p14:sldId id="987"/>
            <p14:sldId id="988"/>
            <p14:sldId id="989"/>
            <p14:sldId id="990"/>
            <p14:sldId id="9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E3DF63"/>
    <a:srgbClr val="009300"/>
    <a:srgbClr val="FF9300"/>
    <a:srgbClr val="00FDFF"/>
    <a:srgbClr val="FF40FF"/>
    <a:srgbClr val="7AC1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89085"/>
  </p:normalViewPr>
  <p:slideViewPr>
    <p:cSldViewPr snapToGrid="0" snapToObjects="1">
      <p:cViewPr varScale="1">
        <p:scale>
          <a:sx n="109" d="100"/>
          <a:sy n="109" d="100"/>
        </p:scale>
        <p:origin x="61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DAAF9-A0F2-9B40-88B7-7E86F4CE98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656299-B20A-114E-8937-A873483F6F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40997-DEB4-1A41-A1F0-1722D981DAC5}" type="datetimeFigureOut">
              <a:rPr lang="en-US" smtClean="0"/>
              <a:t>12/1/22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A0D03-ABB3-284F-84AB-03DC5CDA87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34400-F6A7-FC4E-9E88-9D705B7D10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B4729-F302-FA42-B7E0-E190B4A1F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61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6F1E3-0910-3644-9E14-28A74195D7BC}" type="datetimeFigureOut">
              <a:rPr lang="en-US" smtClean="0"/>
              <a:t>12/1/22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84D6C-F4D7-6446-91FE-02216775C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9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86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790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0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47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5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2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8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98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795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795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673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68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82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13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785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49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618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7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859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13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054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98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872C-6C92-8341-A4D5-9992F50827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7245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0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73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8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8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190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0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84D6C-F4D7-6446-91FE-02216775C8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6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293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43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06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82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19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9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22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60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198A3-C542-E145-BF24-AAFD1911D159}" type="datetimeFigureOut">
              <a:rPr lang="en-US" smtClean="0"/>
              <a:t>12/1/22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68A5E-9B93-7B49-A7AE-3E7B29692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08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tiff"/><Relationship Id="rId7" Type="http://schemas.openxmlformats.org/officeDocument/2006/relationships/image" Target="../media/image4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tiff"/><Relationship Id="rId5" Type="http://schemas.openxmlformats.org/officeDocument/2006/relationships/image" Target="../media/image46.tiff"/><Relationship Id="rId10" Type="http://schemas.openxmlformats.org/officeDocument/2006/relationships/image" Target="../media/image51.tiff"/><Relationship Id="rId4" Type="http://schemas.openxmlformats.org/officeDocument/2006/relationships/image" Target="../media/image45.tiff"/><Relationship Id="rId9" Type="http://schemas.openxmlformats.org/officeDocument/2006/relationships/image" Target="../media/image50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11" Type="http://schemas.openxmlformats.org/officeDocument/2006/relationships/image" Target="../media/image68.tiff"/><Relationship Id="rId5" Type="http://schemas.openxmlformats.org/officeDocument/2006/relationships/image" Target="../media/image62.tiff"/><Relationship Id="rId10" Type="http://schemas.openxmlformats.org/officeDocument/2006/relationships/image" Target="../media/image67.tiff"/><Relationship Id="rId4" Type="http://schemas.openxmlformats.org/officeDocument/2006/relationships/image" Target="../media/image61.tiff"/><Relationship Id="rId9" Type="http://schemas.openxmlformats.org/officeDocument/2006/relationships/image" Target="../media/image66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tiff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tiff"/><Relationship Id="rId4" Type="http://schemas.openxmlformats.org/officeDocument/2006/relationships/image" Target="../media/image7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7" Type="http://schemas.openxmlformats.org/officeDocument/2006/relationships/image" Target="../media/image88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tiff"/><Relationship Id="rId5" Type="http://schemas.openxmlformats.org/officeDocument/2006/relationships/image" Target="../media/image86.tiff"/><Relationship Id="rId4" Type="http://schemas.openxmlformats.org/officeDocument/2006/relationships/image" Target="../media/image8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3C7ED-0A3E-DD45-A615-78371D5EB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7" y="2389878"/>
            <a:ext cx="8726905" cy="11590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Glucose-TOR-PRC2 Signaling </a:t>
            </a:r>
          </a:p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Controls Plant Development</a:t>
            </a:r>
            <a:endParaRPr lang="en-US" sz="2800" b="1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4DAD337-66B2-C151-47F9-1FA27AD83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0302" y="210651"/>
            <a:ext cx="8732514" cy="115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D5DD37-08C8-14FB-E301-F4AF197F4AE1}"/>
              </a:ext>
            </a:extLst>
          </p:cNvPr>
          <p:cNvSpPr txBox="1"/>
          <p:nvPr/>
        </p:nvSpPr>
        <p:spPr>
          <a:xfrm>
            <a:off x="2746112" y="5268569"/>
            <a:ext cx="3769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-12-2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0B60F4-9BCF-A991-1101-ED48C87A6AB7}"/>
              </a:ext>
            </a:extLst>
          </p:cNvPr>
          <p:cNvSpPr txBox="1"/>
          <p:nvPr/>
        </p:nvSpPr>
        <p:spPr>
          <a:xfrm>
            <a:off x="2447075" y="4569105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Ruiqiang Ye (</a:t>
            </a:r>
            <a:r>
              <a:rPr lang="en-US" sz="2400" b="1" spc="600" dirty="0" err="1">
                <a:latin typeface="FangSong" panose="02010609060101010101" pitchFamily="49" charset="-122"/>
                <a:ea typeface="FangSong" panose="02010609060101010101" pitchFamily="49" charset="-122"/>
              </a:rPr>
              <a:t>叶瑞强</a:t>
            </a:r>
            <a:r>
              <a:rPr lang="en-US" sz="2400" b="1" spc="600" dirty="0">
                <a:latin typeface="FangSong" panose="02010609060101010101" pitchFamily="49" charset="-122"/>
                <a:ea typeface="FangSong" panose="02010609060101010101" pitchFamily="49" charset="-122"/>
              </a:rPr>
              <a:t>)</a:t>
            </a:r>
            <a:endParaRPr lang="en-US" altLang="zh-CN" sz="2400" b="1" spc="600" dirty="0"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0" indent="0" algn="ctr">
              <a:buNone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17855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5083"/>
            <a:ext cx="3879461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199" y="1755191"/>
            <a:ext cx="4421352" cy="388474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is a specific and direct regulator of global H3K27me3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B32C38E6-E102-624A-AC30-A2A5531CE6C3}"/>
              </a:ext>
            </a:extLst>
          </p:cNvPr>
          <p:cNvSpPr/>
          <p:nvPr/>
        </p:nvSpPr>
        <p:spPr>
          <a:xfrm>
            <a:off x="4977284" y="1173266"/>
            <a:ext cx="4011691" cy="5112273"/>
          </a:xfrm>
          <a:prstGeom prst="roundRect">
            <a:avLst/>
          </a:prstGeom>
          <a:gradFill flip="none" rotWithShape="1">
            <a:gsLst>
              <a:gs pos="73000">
                <a:srgbClr val="DDEBCF"/>
              </a:gs>
              <a:gs pos="100000">
                <a:srgbClr val="9CB86E">
                  <a:lumMod val="61000"/>
                  <a:lumOff val="39000"/>
                </a:srgbClr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1D69F5C-4796-4941-89FC-F64372A91EDA}"/>
              </a:ext>
            </a:extLst>
          </p:cNvPr>
          <p:cNvGrpSpPr/>
          <p:nvPr/>
        </p:nvGrpSpPr>
        <p:grpSpPr>
          <a:xfrm>
            <a:off x="5019840" y="2803107"/>
            <a:ext cx="4182976" cy="3415030"/>
            <a:chOff x="6621581" y="3320989"/>
            <a:chExt cx="3301256" cy="3189001"/>
          </a:xfrm>
        </p:grpSpPr>
        <p:grpSp>
          <p:nvGrpSpPr>
            <p:cNvPr id="49" name="Group 425">
              <a:extLst>
                <a:ext uri="{FF2B5EF4-FFF2-40B4-BE49-F238E27FC236}">
                  <a16:creationId xmlns:a16="http://schemas.microsoft.com/office/drawing/2014/main" id="{A8A6E790-E1EE-684A-B844-4CC019F9751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621581" y="3705717"/>
              <a:ext cx="3041498" cy="2804273"/>
              <a:chOff x="1465" y="1598"/>
              <a:chExt cx="3052" cy="2741"/>
            </a:xfrm>
          </p:grpSpPr>
          <p:sp>
            <p:nvSpPr>
              <p:cNvPr id="53" name="Oval 426">
                <a:extLst>
                  <a:ext uri="{FF2B5EF4-FFF2-40B4-BE49-F238E27FC236}">
                    <a16:creationId xmlns:a16="http://schemas.microsoft.com/office/drawing/2014/main" id="{EE6957C6-7394-194D-BC7F-684FC79D48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64" y="1598"/>
                <a:ext cx="2835" cy="2699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54" name="Freeform 427">
                <a:extLst>
                  <a:ext uri="{FF2B5EF4-FFF2-40B4-BE49-F238E27FC236}">
                    <a16:creationId xmlns:a16="http://schemas.microsoft.com/office/drawing/2014/main" id="{8DAEC822-9A2F-AD4B-97A0-44D75CDD95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5" y="1960"/>
                <a:ext cx="509" cy="851"/>
              </a:xfrm>
              <a:custGeom>
                <a:avLst/>
                <a:gdLst>
                  <a:gd name="T0" fmla="*/ 463 w 553"/>
                  <a:gd name="T1" fmla="*/ 4 h 925"/>
                  <a:gd name="T2" fmla="*/ 536 w 553"/>
                  <a:gd name="T3" fmla="*/ 121 h 925"/>
                  <a:gd name="T4" fmla="*/ 359 w 553"/>
                  <a:gd name="T5" fmla="*/ 336 h 925"/>
                  <a:gd name="T6" fmla="*/ 245 w 553"/>
                  <a:gd name="T7" fmla="*/ 616 h 925"/>
                  <a:gd name="T8" fmla="*/ 151 w 553"/>
                  <a:gd name="T9" fmla="*/ 884 h 925"/>
                  <a:gd name="T10" fmla="*/ 7 w 553"/>
                  <a:gd name="T11" fmla="*/ 860 h 925"/>
                  <a:gd name="T12" fmla="*/ 111 w 553"/>
                  <a:gd name="T13" fmla="*/ 508 h 925"/>
                  <a:gd name="T14" fmla="*/ 295 w 553"/>
                  <a:gd name="T15" fmla="*/ 148 h 925"/>
                  <a:gd name="T16" fmla="*/ 463 w 553"/>
                  <a:gd name="T17" fmla="*/ 4 h 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925">
                    <a:moveTo>
                      <a:pt x="463" y="4"/>
                    </a:moveTo>
                    <a:cubicBezTo>
                      <a:pt x="503" y="0"/>
                      <a:pt x="553" y="66"/>
                      <a:pt x="536" y="121"/>
                    </a:cubicBezTo>
                    <a:cubicBezTo>
                      <a:pt x="519" y="176"/>
                      <a:pt x="408" y="253"/>
                      <a:pt x="359" y="336"/>
                    </a:cubicBezTo>
                    <a:cubicBezTo>
                      <a:pt x="312" y="418"/>
                      <a:pt x="280" y="525"/>
                      <a:pt x="245" y="616"/>
                    </a:cubicBezTo>
                    <a:cubicBezTo>
                      <a:pt x="210" y="707"/>
                      <a:pt x="191" y="843"/>
                      <a:pt x="151" y="884"/>
                    </a:cubicBezTo>
                    <a:cubicBezTo>
                      <a:pt x="111" y="925"/>
                      <a:pt x="14" y="923"/>
                      <a:pt x="7" y="860"/>
                    </a:cubicBezTo>
                    <a:cubicBezTo>
                      <a:pt x="0" y="797"/>
                      <a:pt x="63" y="627"/>
                      <a:pt x="111" y="508"/>
                    </a:cubicBezTo>
                    <a:cubicBezTo>
                      <a:pt x="159" y="389"/>
                      <a:pt x="236" y="232"/>
                      <a:pt x="295" y="148"/>
                    </a:cubicBezTo>
                    <a:cubicBezTo>
                      <a:pt x="354" y="64"/>
                      <a:pt x="423" y="8"/>
                      <a:pt x="463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5" name="Freeform 428">
                <a:extLst>
                  <a:ext uri="{FF2B5EF4-FFF2-40B4-BE49-F238E27FC236}">
                    <a16:creationId xmlns:a16="http://schemas.microsoft.com/office/drawing/2014/main" id="{8D602756-9AAE-9F45-AE2D-3A91DCF915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18" y="3044"/>
                <a:ext cx="638" cy="984"/>
              </a:xfrm>
              <a:custGeom>
                <a:avLst/>
                <a:gdLst>
                  <a:gd name="T0" fmla="*/ 16 w 682"/>
                  <a:gd name="T1" fmla="*/ 58 h 1052"/>
                  <a:gd name="T2" fmla="*/ 176 w 682"/>
                  <a:gd name="T3" fmla="*/ 66 h 1052"/>
                  <a:gd name="T4" fmla="*/ 248 w 682"/>
                  <a:gd name="T5" fmla="*/ 362 h 1052"/>
                  <a:gd name="T6" fmla="*/ 456 w 682"/>
                  <a:gd name="T7" fmla="*/ 682 h 1052"/>
                  <a:gd name="T8" fmla="*/ 663 w 682"/>
                  <a:gd name="T9" fmla="*/ 902 h 1052"/>
                  <a:gd name="T10" fmla="*/ 568 w 682"/>
                  <a:gd name="T11" fmla="*/ 1026 h 1052"/>
                  <a:gd name="T12" fmla="*/ 280 w 682"/>
                  <a:gd name="T13" fmla="*/ 746 h 1052"/>
                  <a:gd name="T14" fmla="*/ 80 w 682"/>
                  <a:gd name="T15" fmla="*/ 418 h 1052"/>
                  <a:gd name="T16" fmla="*/ 16 w 682"/>
                  <a:gd name="T17" fmla="*/ 58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2" h="1052">
                    <a:moveTo>
                      <a:pt x="16" y="58"/>
                    </a:moveTo>
                    <a:cubicBezTo>
                      <a:pt x="32" y="0"/>
                      <a:pt x="137" y="15"/>
                      <a:pt x="176" y="66"/>
                    </a:cubicBezTo>
                    <a:cubicBezTo>
                      <a:pt x="215" y="117"/>
                      <a:pt x="201" y="259"/>
                      <a:pt x="248" y="362"/>
                    </a:cubicBezTo>
                    <a:cubicBezTo>
                      <a:pt x="295" y="465"/>
                      <a:pt x="387" y="592"/>
                      <a:pt x="456" y="682"/>
                    </a:cubicBezTo>
                    <a:cubicBezTo>
                      <a:pt x="525" y="772"/>
                      <a:pt x="644" y="845"/>
                      <a:pt x="663" y="902"/>
                    </a:cubicBezTo>
                    <a:cubicBezTo>
                      <a:pt x="682" y="959"/>
                      <a:pt x="632" y="1052"/>
                      <a:pt x="568" y="1026"/>
                    </a:cubicBezTo>
                    <a:cubicBezTo>
                      <a:pt x="504" y="1000"/>
                      <a:pt x="361" y="847"/>
                      <a:pt x="280" y="746"/>
                    </a:cubicBezTo>
                    <a:cubicBezTo>
                      <a:pt x="199" y="645"/>
                      <a:pt x="124" y="533"/>
                      <a:pt x="80" y="418"/>
                    </a:cubicBezTo>
                    <a:cubicBezTo>
                      <a:pt x="36" y="303"/>
                      <a:pt x="0" y="116"/>
                      <a:pt x="16" y="58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6" name="Freeform 429">
                <a:extLst>
                  <a:ext uri="{FF2B5EF4-FFF2-40B4-BE49-F238E27FC236}">
                    <a16:creationId xmlns:a16="http://schemas.microsoft.com/office/drawing/2014/main" id="{387A42CF-ADBA-ED43-BF1F-A43F5FF05F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00" y="3094"/>
                <a:ext cx="717" cy="1073"/>
              </a:xfrm>
              <a:custGeom>
                <a:avLst/>
                <a:gdLst>
                  <a:gd name="T0" fmla="*/ 120 w 789"/>
                  <a:gd name="T1" fmla="*/ 1147 h 1180"/>
                  <a:gd name="T2" fmla="*/ 24 w 789"/>
                  <a:gd name="T3" fmla="*/ 1051 h 1180"/>
                  <a:gd name="T4" fmla="*/ 264 w 789"/>
                  <a:gd name="T5" fmla="*/ 747 h 1180"/>
                  <a:gd name="T6" fmla="*/ 504 w 789"/>
                  <a:gd name="T7" fmla="*/ 403 h 1180"/>
                  <a:gd name="T8" fmla="*/ 632 w 789"/>
                  <a:gd name="T9" fmla="*/ 51 h 1180"/>
                  <a:gd name="T10" fmla="*/ 776 w 789"/>
                  <a:gd name="T11" fmla="*/ 99 h 1180"/>
                  <a:gd name="T12" fmla="*/ 712 w 789"/>
                  <a:gd name="T13" fmla="*/ 379 h 1180"/>
                  <a:gd name="T14" fmla="*/ 560 w 789"/>
                  <a:gd name="T15" fmla="*/ 651 h 1180"/>
                  <a:gd name="T16" fmla="*/ 432 w 789"/>
                  <a:gd name="T17" fmla="*/ 851 h 1180"/>
                  <a:gd name="T18" fmla="*/ 120 w 789"/>
                  <a:gd name="T19" fmla="*/ 1147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9" h="1180">
                    <a:moveTo>
                      <a:pt x="120" y="1147"/>
                    </a:moveTo>
                    <a:cubicBezTo>
                      <a:pt x="52" y="1180"/>
                      <a:pt x="0" y="1118"/>
                      <a:pt x="24" y="1051"/>
                    </a:cubicBezTo>
                    <a:cubicBezTo>
                      <a:pt x="48" y="984"/>
                      <a:pt x="184" y="855"/>
                      <a:pt x="264" y="747"/>
                    </a:cubicBezTo>
                    <a:cubicBezTo>
                      <a:pt x="344" y="639"/>
                      <a:pt x="443" y="519"/>
                      <a:pt x="504" y="403"/>
                    </a:cubicBezTo>
                    <a:cubicBezTo>
                      <a:pt x="565" y="287"/>
                      <a:pt x="587" y="102"/>
                      <a:pt x="632" y="51"/>
                    </a:cubicBezTo>
                    <a:cubicBezTo>
                      <a:pt x="677" y="0"/>
                      <a:pt x="763" y="44"/>
                      <a:pt x="776" y="99"/>
                    </a:cubicBezTo>
                    <a:cubicBezTo>
                      <a:pt x="789" y="154"/>
                      <a:pt x="748" y="287"/>
                      <a:pt x="712" y="379"/>
                    </a:cubicBezTo>
                    <a:cubicBezTo>
                      <a:pt x="676" y="471"/>
                      <a:pt x="607" y="573"/>
                      <a:pt x="560" y="651"/>
                    </a:cubicBezTo>
                    <a:cubicBezTo>
                      <a:pt x="513" y="729"/>
                      <a:pt x="505" y="768"/>
                      <a:pt x="432" y="851"/>
                    </a:cubicBezTo>
                    <a:cubicBezTo>
                      <a:pt x="359" y="934"/>
                      <a:pt x="188" y="1114"/>
                      <a:pt x="120" y="1147"/>
                    </a:cubicBezTo>
                    <a:close/>
                  </a:path>
                </a:pathLst>
              </a:custGeom>
              <a:gradFill rotWithShape="1">
                <a:gsLst>
                  <a:gs pos="10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7" name="Freeform 430">
                <a:extLst>
                  <a:ext uri="{FF2B5EF4-FFF2-40B4-BE49-F238E27FC236}">
                    <a16:creationId xmlns:a16="http://schemas.microsoft.com/office/drawing/2014/main" id="{F7BADDB9-E3ED-C74C-A691-C9ED312A5F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385006">
                <a:off x="2253" y="3954"/>
                <a:ext cx="1443" cy="385"/>
              </a:xfrm>
              <a:custGeom>
                <a:avLst/>
                <a:gdLst>
                  <a:gd name="T0" fmla="*/ 30 w 1443"/>
                  <a:gd name="T1" fmla="*/ 116 h 385"/>
                  <a:gd name="T2" fmla="*/ 112 w 1443"/>
                  <a:gd name="T3" fmla="*/ 4 h 385"/>
                  <a:gd name="T4" fmla="*/ 430 w 1443"/>
                  <a:gd name="T5" fmla="*/ 140 h 385"/>
                  <a:gd name="T6" fmla="*/ 808 w 1443"/>
                  <a:gd name="T7" fmla="*/ 228 h 385"/>
                  <a:gd name="T8" fmla="*/ 1350 w 1443"/>
                  <a:gd name="T9" fmla="*/ 148 h 385"/>
                  <a:gd name="T10" fmla="*/ 1366 w 1443"/>
                  <a:gd name="T11" fmla="*/ 324 h 385"/>
                  <a:gd name="T12" fmla="*/ 886 w 1443"/>
                  <a:gd name="T13" fmla="*/ 380 h 385"/>
                  <a:gd name="T14" fmla="*/ 582 w 1443"/>
                  <a:gd name="T15" fmla="*/ 356 h 385"/>
                  <a:gd name="T16" fmla="*/ 294 w 1443"/>
                  <a:gd name="T17" fmla="*/ 292 h 385"/>
                  <a:gd name="T18" fmla="*/ 30 w 1443"/>
                  <a:gd name="T19" fmla="*/ 116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3" h="385">
                    <a:moveTo>
                      <a:pt x="30" y="116"/>
                    </a:moveTo>
                    <a:cubicBezTo>
                      <a:pt x="0" y="68"/>
                      <a:pt x="45" y="0"/>
                      <a:pt x="112" y="4"/>
                    </a:cubicBezTo>
                    <a:cubicBezTo>
                      <a:pt x="179" y="8"/>
                      <a:pt x="314" y="103"/>
                      <a:pt x="430" y="140"/>
                    </a:cubicBezTo>
                    <a:cubicBezTo>
                      <a:pt x="546" y="177"/>
                      <a:pt x="655" y="227"/>
                      <a:pt x="808" y="228"/>
                    </a:cubicBezTo>
                    <a:cubicBezTo>
                      <a:pt x="961" y="229"/>
                      <a:pt x="1257" y="132"/>
                      <a:pt x="1350" y="148"/>
                    </a:cubicBezTo>
                    <a:cubicBezTo>
                      <a:pt x="1443" y="164"/>
                      <a:pt x="1443" y="285"/>
                      <a:pt x="1366" y="324"/>
                    </a:cubicBezTo>
                    <a:cubicBezTo>
                      <a:pt x="1289" y="363"/>
                      <a:pt x="1017" y="375"/>
                      <a:pt x="886" y="380"/>
                    </a:cubicBezTo>
                    <a:cubicBezTo>
                      <a:pt x="755" y="385"/>
                      <a:pt x="681" y="371"/>
                      <a:pt x="582" y="356"/>
                    </a:cubicBezTo>
                    <a:cubicBezTo>
                      <a:pt x="483" y="341"/>
                      <a:pt x="386" y="332"/>
                      <a:pt x="294" y="292"/>
                    </a:cubicBezTo>
                    <a:cubicBezTo>
                      <a:pt x="202" y="252"/>
                      <a:pt x="57" y="164"/>
                      <a:pt x="30" y="116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50" name="Freeform 427">
              <a:extLst>
                <a:ext uri="{FF2B5EF4-FFF2-40B4-BE49-F238E27FC236}">
                  <a16:creationId xmlns:a16="http://schemas.microsoft.com/office/drawing/2014/main" id="{4C936A86-7AF3-8C42-99B7-02B91B08489F}"/>
                </a:ext>
              </a:extLst>
            </p:cNvPr>
            <p:cNvSpPr>
              <a:spLocks noChangeAspect="1"/>
            </p:cNvSpPr>
            <p:nvPr/>
          </p:nvSpPr>
          <p:spPr bwMode="auto">
            <a:xfrm rot="2393676">
              <a:off x="7358658" y="3320989"/>
              <a:ext cx="529041" cy="908475"/>
            </a:xfrm>
            <a:custGeom>
              <a:avLst/>
              <a:gdLst>
                <a:gd name="T0" fmla="*/ 463 w 553"/>
                <a:gd name="T1" fmla="*/ 4 h 925"/>
                <a:gd name="T2" fmla="*/ 536 w 553"/>
                <a:gd name="T3" fmla="*/ 121 h 925"/>
                <a:gd name="T4" fmla="*/ 359 w 553"/>
                <a:gd name="T5" fmla="*/ 336 h 925"/>
                <a:gd name="T6" fmla="*/ 245 w 553"/>
                <a:gd name="T7" fmla="*/ 616 h 925"/>
                <a:gd name="T8" fmla="*/ 151 w 553"/>
                <a:gd name="T9" fmla="*/ 884 h 925"/>
                <a:gd name="T10" fmla="*/ 7 w 553"/>
                <a:gd name="T11" fmla="*/ 860 h 925"/>
                <a:gd name="T12" fmla="*/ 111 w 553"/>
                <a:gd name="T13" fmla="*/ 508 h 925"/>
                <a:gd name="T14" fmla="*/ 295 w 553"/>
                <a:gd name="T15" fmla="*/ 148 h 925"/>
                <a:gd name="T16" fmla="*/ 463 w 553"/>
                <a:gd name="T17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925">
                  <a:moveTo>
                    <a:pt x="463" y="4"/>
                  </a:moveTo>
                  <a:cubicBezTo>
                    <a:pt x="503" y="0"/>
                    <a:pt x="553" y="66"/>
                    <a:pt x="536" y="121"/>
                  </a:cubicBezTo>
                  <a:cubicBezTo>
                    <a:pt x="519" y="176"/>
                    <a:pt x="408" y="253"/>
                    <a:pt x="359" y="336"/>
                  </a:cubicBezTo>
                  <a:cubicBezTo>
                    <a:pt x="312" y="418"/>
                    <a:pt x="280" y="525"/>
                    <a:pt x="245" y="616"/>
                  </a:cubicBezTo>
                  <a:cubicBezTo>
                    <a:pt x="210" y="707"/>
                    <a:pt x="191" y="843"/>
                    <a:pt x="151" y="884"/>
                  </a:cubicBezTo>
                  <a:cubicBezTo>
                    <a:pt x="111" y="925"/>
                    <a:pt x="14" y="923"/>
                    <a:pt x="7" y="860"/>
                  </a:cubicBezTo>
                  <a:cubicBezTo>
                    <a:pt x="0" y="797"/>
                    <a:pt x="63" y="627"/>
                    <a:pt x="111" y="508"/>
                  </a:cubicBezTo>
                  <a:cubicBezTo>
                    <a:pt x="159" y="389"/>
                    <a:pt x="236" y="232"/>
                    <a:pt x="295" y="148"/>
                  </a:cubicBezTo>
                  <a:cubicBezTo>
                    <a:pt x="354" y="64"/>
                    <a:pt x="423" y="8"/>
                    <a:pt x="463" y="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1" name="Freeform 427">
              <a:extLst>
                <a:ext uri="{FF2B5EF4-FFF2-40B4-BE49-F238E27FC236}">
                  <a16:creationId xmlns:a16="http://schemas.microsoft.com/office/drawing/2014/main" id="{52527424-1CC0-E448-B880-03352A78CD7D}"/>
                </a:ext>
              </a:extLst>
            </p:cNvPr>
            <p:cNvSpPr>
              <a:spLocks noChangeAspect="1"/>
            </p:cNvSpPr>
            <p:nvPr/>
          </p:nvSpPr>
          <p:spPr bwMode="auto">
            <a:xfrm rot="4986121">
              <a:off x="8366298" y="3342108"/>
              <a:ext cx="541806" cy="882646"/>
            </a:xfrm>
            <a:custGeom>
              <a:avLst/>
              <a:gdLst>
                <a:gd name="T0" fmla="*/ 463 w 553"/>
                <a:gd name="T1" fmla="*/ 4 h 925"/>
                <a:gd name="T2" fmla="*/ 536 w 553"/>
                <a:gd name="T3" fmla="*/ 121 h 925"/>
                <a:gd name="T4" fmla="*/ 359 w 553"/>
                <a:gd name="T5" fmla="*/ 336 h 925"/>
                <a:gd name="T6" fmla="*/ 245 w 553"/>
                <a:gd name="T7" fmla="*/ 616 h 925"/>
                <a:gd name="T8" fmla="*/ 151 w 553"/>
                <a:gd name="T9" fmla="*/ 884 h 925"/>
                <a:gd name="T10" fmla="*/ 7 w 553"/>
                <a:gd name="T11" fmla="*/ 860 h 925"/>
                <a:gd name="T12" fmla="*/ 111 w 553"/>
                <a:gd name="T13" fmla="*/ 508 h 925"/>
                <a:gd name="T14" fmla="*/ 295 w 553"/>
                <a:gd name="T15" fmla="*/ 148 h 925"/>
                <a:gd name="T16" fmla="*/ 463 w 553"/>
                <a:gd name="T17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925">
                  <a:moveTo>
                    <a:pt x="463" y="4"/>
                  </a:moveTo>
                  <a:cubicBezTo>
                    <a:pt x="503" y="0"/>
                    <a:pt x="553" y="66"/>
                    <a:pt x="536" y="121"/>
                  </a:cubicBezTo>
                  <a:cubicBezTo>
                    <a:pt x="519" y="176"/>
                    <a:pt x="408" y="253"/>
                    <a:pt x="359" y="336"/>
                  </a:cubicBezTo>
                  <a:cubicBezTo>
                    <a:pt x="312" y="418"/>
                    <a:pt x="280" y="525"/>
                    <a:pt x="245" y="616"/>
                  </a:cubicBezTo>
                  <a:cubicBezTo>
                    <a:pt x="210" y="707"/>
                    <a:pt x="191" y="843"/>
                    <a:pt x="151" y="884"/>
                  </a:cubicBezTo>
                  <a:cubicBezTo>
                    <a:pt x="111" y="925"/>
                    <a:pt x="14" y="923"/>
                    <a:pt x="7" y="860"/>
                  </a:cubicBezTo>
                  <a:cubicBezTo>
                    <a:pt x="0" y="797"/>
                    <a:pt x="63" y="627"/>
                    <a:pt x="111" y="508"/>
                  </a:cubicBezTo>
                  <a:cubicBezTo>
                    <a:pt x="159" y="389"/>
                    <a:pt x="236" y="232"/>
                    <a:pt x="295" y="148"/>
                  </a:cubicBezTo>
                  <a:cubicBezTo>
                    <a:pt x="354" y="64"/>
                    <a:pt x="423" y="8"/>
                    <a:pt x="463" y="4"/>
                  </a:cubicBezTo>
                  <a:close/>
                </a:path>
              </a:pathLst>
            </a:custGeom>
            <a:gradFill rotWithShape="1">
              <a:gsLst>
                <a:gs pos="8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52" name="Freeform 427">
              <a:extLst>
                <a:ext uri="{FF2B5EF4-FFF2-40B4-BE49-F238E27FC236}">
                  <a16:creationId xmlns:a16="http://schemas.microsoft.com/office/drawing/2014/main" id="{FA415112-306F-B846-8F57-E12F9C255C9C}"/>
                </a:ext>
              </a:extLst>
            </p:cNvPr>
            <p:cNvSpPr>
              <a:spLocks noChangeAspect="1"/>
            </p:cNvSpPr>
            <p:nvPr/>
          </p:nvSpPr>
          <p:spPr bwMode="auto">
            <a:xfrm rot="7928839">
              <a:off x="9198061" y="4097933"/>
              <a:ext cx="527804" cy="921748"/>
            </a:xfrm>
            <a:custGeom>
              <a:avLst/>
              <a:gdLst>
                <a:gd name="T0" fmla="*/ 463 w 553"/>
                <a:gd name="T1" fmla="*/ 4 h 925"/>
                <a:gd name="T2" fmla="*/ 536 w 553"/>
                <a:gd name="T3" fmla="*/ 121 h 925"/>
                <a:gd name="T4" fmla="*/ 359 w 553"/>
                <a:gd name="T5" fmla="*/ 336 h 925"/>
                <a:gd name="T6" fmla="*/ 245 w 553"/>
                <a:gd name="T7" fmla="*/ 616 h 925"/>
                <a:gd name="T8" fmla="*/ 151 w 553"/>
                <a:gd name="T9" fmla="*/ 884 h 925"/>
                <a:gd name="T10" fmla="*/ 7 w 553"/>
                <a:gd name="T11" fmla="*/ 860 h 925"/>
                <a:gd name="T12" fmla="*/ 111 w 553"/>
                <a:gd name="T13" fmla="*/ 508 h 925"/>
                <a:gd name="T14" fmla="*/ 295 w 553"/>
                <a:gd name="T15" fmla="*/ 148 h 925"/>
                <a:gd name="T16" fmla="*/ 463 w 553"/>
                <a:gd name="T17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925">
                  <a:moveTo>
                    <a:pt x="463" y="4"/>
                  </a:moveTo>
                  <a:cubicBezTo>
                    <a:pt x="503" y="0"/>
                    <a:pt x="553" y="66"/>
                    <a:pt x="536" y="121"/>
                  </a:cubicBezTo>
                  <a:cubicBezTo>
                    <a:pt x="519" y="176"/>
                    <a:pt x="408" y="253"/>
                    <a:pt x="359" y="336"/>
                  </a:cubicBezTo>
                  <a:cubicBezTo>
                    <a:pt x="312" y="418"/>
                    <a:pt x="280" y="525"/>
                    <a:pt x="245" y="616"/>
                  </a:cubicBezTo>
                  <a:cubicBezTo>
                    <a:pt x="210" y="707"/>
                    <a:pt x="191" y="843"/>
                    <a:pt x="151" y="884"/>
                  </a:cubicBezTo>
                  <a:cubicBezTo>
                    <a:pt x="111" y="925"/>
                    <a:pt x="14" y="923"/>
                    <a:pt x="7" y="860"/>
                  </a:cubicBezTo>
                  <a:cubicBezTo>
                    <a:pt x="0" y="797"/>
                    <a:pt x="63" y="627"/>
                    <a:pt x="111" y="508"/>
                  </a:cubicBezTo>
                  <a:cubicBezTo>
                    <a:pt x="159" y="389"/>
                    <a:pt x="236" y="232"/>
                    <a:pt x="295" y="148"/>
                  </a:cubicBezTo>
                  <a:cubicBezTo>
                    <a:pt x="354" y="64"/>
                    <a:pt x="423" y="8"/>
                    <a:pt x="463" y="4"/>
                  </a:cubicBezTo>
                  <a:close/>
                </a:path>
              </a:pathLst>
            </a:custGeom>
            <a:gradFill rotWithShape="1">
              <a:gsLst>
                <a:gs pos="100000">
                  <a:schemeClr val="accent6">
                    <a:lumMod val="75000"/>
                  </a:schemeClr>
                </a:gs>
                <a:gs pos="5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3DDB5-0A07-A74D-9A1B-67C2632DA45C}"/>
              </a:ext>
            </a:extLst>
          </p:cNvPr>
          <p:cNvGrpSpPr/>
          <p:nvPr/>
        </p:nvGrpSpPr>
        <p:grpSpPr>
          <a:xfrm>
            <a:off x="5472986" y="4370193"/>
            <a:ext cx="2969559" cy="573433"/>
            <a:chOff x="5420030" y="4397489"/>
            <a:chExt cx="2969559" cy="573433"/>
          </a:xfrm>
        </p:grpSpPr>
        <p:grpSp>
          <p:nvGrpSpPr>
            <p:cNvPr id="58" name="Group 987">
              <a:extLst>
                <a:ext uri="{FF2B5EF4-FFF2-40B4-BE49-F238E27FC236}">
                  <a16:creationId xmlns:a16="http://schemas.microsoft.com/office/drawing/2014/main" id="{465F1730-756B-FF48-86D6-24FF57CDDD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0030" y="4477245"/>
              <a:ext cx="2969559" cy="417349"/>
              <a:chOff x="230" y="3122"/>
              <a:chExt cx="5525" cy="661"/>
            </a:xfrm>
          </p:grpSpPr>
          <p:grpSp>
            <p:nvGrpSpPr>
              <p:cNvPr id="59" name="Group 988">
                <a:extLst>
                  <a:ext uri="{FF2B5EF4-FFF2-40B4-BE49-F238E27FC236}">
                    <a16:creationId xmlns:a16="http://schemas.microsoft.com/office/drawing/2014/main" id="{68C1C75F-69C6-E642-B0C1-F26F59D84FA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65312">
                <a:off x="704" y="3133"/>
                <a:ext cx="990" cy="650"/>
                <a:chOff x="314" y="2958"/>
                <a:chExt cx="990" cy="650"/>
              </a:xfrm>
            </p:grpSpPr>
            <p:sp>
              <p:nvSpPr>
                <p:cNvPr id="85" name="AutoShape 989">
                  <a:extLst>
                    <a:ext uri="{FF2B5EF4-FFF2-40B4-BE49-F238E27FC236}">
                      <a16:creationId xmlns:a16="http://schemas.microsoft.com/office/drawing/2014/main" id="{482A7347-71B6-664D-B3BD-E7DA29ACA28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6" y="3270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86" name="AutoShape 990">
                  <a:extLst>
                    <a:ext uri="{FF2B5EF4-FFF2-40B4-BE49-F238E27FC236}">
                      <a16:creationId xmlns:a16="http://schemas.microsoft.com/office/drawing/2014/main" id="{CFF4A4F9-5493-6847-82A0-069C1A2B1871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15" y="2978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87" name="Freeform 991">
                  <a:extLst>
                    <a:ext uri="{FF2B5EF4-FFF2-40B4-BE49-F238E27FC236}">
                      <a16:creationId xmlns:a16="http://schemas.microsoft.com/office/drawing/2014/main" id="{7B8E8FFD-2F8A-4E49-9EEC-416E21F40D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14" y="3322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8" name="Freeform 992">
                  <a:extLst>
                    <a:ext uri="{FF2B5EF4-FFF2-40B4-BE49-F238E27FC236}">
                      <a16:creationId xmlns:a16="http://schemas.microsoft.com/office/drawing/2014/main" id="{22968918-1742-8940-8A28-481BA0731D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21" y="3428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9" name="Freeform 993">
                  <a:extLst>
                    <a:ext uri="{FF2B5EF4-FFF2-40B4-BE49-F238E27FC236}">
                      <a16:creationId xmlns:a16="http://schemas.microsoft.com/office/drawing/2014/main" id="{B06BC5B8-3ADA-3F4E-B66A-925AE8FF91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39" y="3186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0" name="Freeform 994">
                  <a:extLst>
                    <a:ext uri="{FF2B5EF4-FFF2-40B4-BE49-F238E27FC236}">
                      <a16:creationId xmlns:a16="http://schemas.microsoft.com/office/drawing/2014/main" id="{21B9A2CB-13C8-C949-9E37-C265045C0E7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36" y="3084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1" name="Freeform 995">
                  <a:extLst>
                    <a:ext uri="{FF2B5EF4-FFF2-40B4-BE49-F238E27FC236}">
                      <a16:creationId xmlns:a16="http://schemas.microsoft.com/office/drawing/2014/main" id="{49136EF6-2678-FD42-BE08-AC7FFF5BE4D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33" y="2958"/>
                  <a:ext cx="571" cy="151"/>
                </a:xfrm>
                <a:custGeom>
                  <a:avLst/>
                  <a:gdLst>
                    <a:gd name="T0" fmla="*/ 2604 w 2862"/>
                    <a:gd name="T1" fmla="*/ 0 h 756"/>
                    <a:gd name="T2" fmla="*/ 2724 w 2862"/>
                    <a:gd name="T3" fmla="*/ 138 h 756"/>
                    <a:gd name="T4" fmla="*/ 2862 w 2862"/>
                    <a:gd name="T5" fmla="*/ 240 h 756"/>
                    <a:gd name="T6" fmla="*/ 1938 w 2862"/>
                    <a:gd name="T7" fmla="*/ 474 h 756"/>
                    <a:gd name="T8" fmla="*/ 533 w 2862"/>
                    <a:gd name="T9" fmla="*/ 580 h 756"/>
                    <a:gd name="T10" fmla="*/ 396 w 2862"/>
                    <a:gd name="T11" fmla="*/ 743 h 756"/>
                    <a:gd name="T12" fmla="*/ 135 w 2862"/>
                    <a:gd name="T13" fmla="*/ 658 h 756"/>
                    <a:gd name="T14" fmla="*/ 6 w 2862"/>
                    <a:gd name="T15" fmla="*/ 528 h 756"/>
                    <a:gd name="T16" fmla="*/ 102 w 2862"/>
                    <a:gd name="T17" fmla="*/ 372 h 756"/>
                    <a:gd name="T18" fmla="*/ 564 w 2862"/>
                    <a:gd name="T19" fmla="*/ 282 h 756"/>
                    <a:gd name="T20" fmla="*/ 1716 w 2862"/>
                    <a:gd name="T21" fmla="*/ 210 h 756"/>
                    <a:gd name="T22" fmla="*/ 2604 w 2862"/>
                    <a:gd name="T23" fmla="*/ 0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62" h="756">
                      <a:moveTo>
                        <a:pt x="2604" y="0"/>
                      </a:moveTo>
                      <a:lnTo>
                        <a:pt x="2724" y="138"/>
                      </a:lnTo>
                      <a:lnTo>
                        <a:pt x="2862" y="240"/>
                      </a:lnTo>
                      <a:cubicBezTo>
                        <a:pt x="2731" y="296"/>
                        <a:pt x="2326" y="417"/>
                        <a:pt x="1938" y="474"/>
                      </a:cubicBezTo>
                      <a:cubicBezTo>
                        <a:pt x="1550" y="531"/>
                        <a:pt x="790" y="535"/>
                        <a:pt x="533" y="580"/>
                      </a:cubicBezTo>
                      <a:cubicBezTo>
                        <a:pt x="276" y="625"/>
                        <a:pt x="462" y="730"/>
                        <a:pt x="396" y="743"/>
                      </a:cubicBezTo>
                      <a:cubicBezTo>
                        <a:pt x="330" y="756"/>
                        <a:pt x="200" y="694"/>
                        <a:pt x="135" y="658"/>
                      </a:cubicBezTo>
                      <a:cubicBezTo>
                        <a:pt x="70" y="622"/>
                        <a:pt x="12" y="576"/>
                        <a:pt x="6" y="528"/>
                      </a:cubicBezTo>
                      <a:cubicBezTo>
                        <a:pt x="0" y="480"/>
                        <a:pt x="9" y="413"/>
                        <a:pt x="102" y="372"/>
                      </a:cubicBezTo>
                      <a:cubicBezTo>
                        <a:pt x="195" y="331"/>
                        <a:pt x="295" y="309"/>
                        <a:pt x="564" y="282"/>
                      </a:cubicBezTo>
                      <a:cubicBezTo>
                        <a:pt x="833" y="255"/>
                        <a:pt x="1376" y="257"/>
                        <a:pt x="1716" y="210"/>
                      </a:cubicBezTo>
                      <a:cubicBezTo>
                        <a:pt x="2056" y="163"/>
                        <a:pt x="2604" y="0"/>
                        <a:pt x="260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60" name="Group 996">
                <a:extLst>
                  <a:ext uri="{FF2B5EF4-FFF2-40B4-BE49-F238E27FC236}">
                    <a16:creationId xmlns:a16="http://schemas.microsoft.com/office/drawing/2014/main" id="{4E847212-8192-B842-A273-9DA1DA8F6A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2" y="3263"/>
                <a:ext cx="1028" cy="348"/>
                <a:chOff x="1539" y="3324"/>
                <a:chExt cx="1028" cy="348"/>
              </a:xfrm>
            </p:grpSpPr>
            <p:sp>
              <p:nvSpPr>
                <p:cNvPr id="79" name="AutoShape 997">
                  <a:extLst>
                    <a:ext uri="{FF2B5EF4-FFF2-40B4-BE49-F238E27FC236}">
                      <a16:creationId xmlns:a16="http://schemas.microsoft.com/office/drawing/2014/main" id="{2791ED5F-9224-C941-B40D-774EBB70D27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165312">
                  <a:off x="1646" y="3324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80" name="AutoShape 998">
                  <a:extLst>
                    <a:ext uri="{FF2B5EF4-FFF2-40B4-BE49-F238E27FC236}">
                      <a16:creationId xmlns:a16="http://schemas.microsoft.com/office/drawing/2014/main" id="{7F382338-EDBA-224B-A79B-C6B61BF22436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165312">
                  <a:off x="2157" y="3334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81" name="Freeform 999">
                  <a:extLst>
                    <a:ext uri="{FF2B5EF4-FFF2-40B4-BE49-F238E27FC236}">
                      <a16:creationId xmlns:a16="http://schemas.microsoft.com/office/drawing/2014/main" id="{8EA92107-AAA4-AF48-B18C-5A91865998A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780592">
                  <a:off x="1593" y="3383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2" name="Freeform 1000">
                  <a:extLst>
                    <a:ext uri="{FF2B5EF4-FFF2-40B4-BE49-F238E27FC236}">
                      <a16:creationId xmlns:a16="http://schemas.microsoft.com/office/drawing/2014/main" id="{F3822C46-5AC0-894E-9D7C-0D9A70B366B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780592">
                  <a:off x="1539" y="3472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3" name="Freeform 1001">
                  <a:extLst>
                    <a:ext uri="{FF2B5EF4-FFF2-40B4-BE49-F238E27FC236}">
                      <a16:creationId xmlns:a16="http://schemas.microsoft.com/office/drawing/2014/main" id="{2F5BB502-F7AC-6244-8155-A4E4F26BDDB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65312">
                  <a:off x="1926" y="3494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84" name="Freeform 1002">
                  <a:extLst>
                    <a:ext uri="{FF2B5EF4-FFF2-40B4-BE49-F238E27FC236}">
                      <a16:creationId xmlns:a16="http://schemas.microsoft.com/office/drawing/2014/main" id="{569D425B-A9BE-CE4D-BC6B-5BE13976D8D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65312">
                  <a:off x="2074" y="3446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61" name="Group 1003">
                <a:extLst>
                  <a:ext uri="{FF2B5EF4-FFF2-40B4-BE49-F238E27FC236}">
                    <a16:creationId xmlns:a16="http://schemas.microsoft.com/office/drawing/2014/main" id="{F4040A9D-D112-5C49-965E-E78D0E28D4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65312">
                <a:off x="3748" y="3131"/>
                <a:ext cx="990" cy="650"/>
                <a:chOff x="2773" y="1163"/>
                <a:chExt cx="990" cy="650"/>
              </a:xfrm>
            </p:grpSpPr>
            <p:sp>
              <p:nvSpPr>
                <p:cNvPr id="72" name="AutoShape 1004">
                  <a:extLst>
                    <a:ext uri="{FF2B5EF4-FFF2-40B4-BE49-F238E27FC236}">
                      <a16:creationId xmlns:a16="http://schemas.microsoft.com/office/drawing/2014/main" id="{605C23D6-3FF3-884E-BFC7-B332FD50DDA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55" y="1475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73" name="AutoShape 1005">
                  <a:extLst>
                    <a:ext uri="{FF2B5EF4-FFF2-40B4-BE49-F238E27FC236}">
                      <a16:creationId xmlns:a16="http://schemas.microsoft.com/office/drawing/2014/main" id="{5BFEDCB2-D13F-D040-B043-16905FD2A978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274" y="1183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74" name="Freeform 1006">
                  <a:extLst>
                    <a:ext uri="{FF2B5EF4-FFF2-40B4-BE49-F238E27FC236}">
                      <a16:creationId xmlns:a16="http://schemas.microsoft.com/office/drawing/2014/main" id="{CF743FEE-940F-E44E-91B9-990C768B37C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2773" y="1527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5" name="Freeform 1007">
                  <a:extLst>
                    <a:ext uri="{FF2B5EF4-FFF2-40B4-BE49-F238E27FC236}">
                      <a16:creationId xmlns:a16="http://schemas.microsoft.com/office/drawing/2014/main" id="{4B9637BC-3CDC-F245-B490-8CF472A44FA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2780" y="1633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6" name="Freeform 1008">
                  <a:extLst>
                    <a:ext uri="{FF2B5EF4-FFF2-40B4-BE49-F238E27FC236}">
                      <a16:creationId xmlns:a16="http://schemas.microsoft.com/office/drawing/2014/main" id="{87C50330-CA1E-644B-ADB1-DFE57017FA5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98" y="1391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7" name="Freeform 1009">
                  <a:extLst>
                    <a:ext uri="{FF2B5EF4-FFF2-40B4-BE49-F238E27FC236}">
                      <a16:creationId xmlns:a16="http://schemas.microsoft.com/office/drawing/2014/main" id="{94D78207-4E1C-7E4D-AB27-56BD4B5F2C6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95" y="1289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8" name="Freeform 1010">
                  <a:extLst>
                    <a:ext uri="{FF2B5EF4-FFF2-40B4-BE49-F238E27FC236}">
                      <a16:creationId xmlns:a16="http://schemas.microsoft.com/office/drawing/2014/main" id="{05940E44-3DC5-0449-9C4B-14173A1BFD0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92" y="1163"/>
                  <a:ext cx="571" cy="151"/>
                </a:xfrm>
                <a:custGeom>
                  <a:avLst/>
                  <a:gdLst>
                    <a:gd name="T0" fmla="*/ 2604 w 2862"/>
                    <a:gd name="T1" fmla="*/ 0 h 756"/>
                    <a:gd name="T2" fmla="*/ 2724 w 2862"/>
                    <a:gd name="T3" fmla="*/ 138 h 756"/>
                    <a:gd name="T4" fmla="*/ 2862 w 2862"/>
                    <a:gd name="T5" fmla="*/ 240 h 756"/>
                    <a:gd name="T6" fmla="*/ 1938 w 2862"/>
                    <a:gd name="T7" fmla="*/ 474 h 756"/>
                    <a:gd name="T8" fmla="*/ 533 w 2862"/>
                    <a:gd name="T9" fmla="*/ 580 h 756"/>
                    <a:gd name="T10" fmla="*/ 396 w 2862"/>
                    <a:gd name="T11" fmla="*/ 743 h 756"/>
                    <a:gd name="T12" fmla="*/ 135 w 2862"/>
                    <a:gd name="T13" fmla="*/ 658 h 756"/>
                    <a:gd name="T14" fmla="*/ 6 w 2862"/>
                    <a:gd name="T15" fmla="*/ 528 h 756"/>
                    <a:gd name="T16" fmla="*/ 102 w 2862"/>
                    <a:gd name="T17" fmla="*/ 372 h 756"/>
                    <a:gd name="T18" fmla="*/ 564 w 2862"/>
                    <a:gd name="T19" fmla="*/ 282 h 756"/>
                    <a:gd name="T20" fmla="*/ 1716 w 2862"/>
                    <a:gd name="T21" fmla="*/ 210 h 756"/>
                    <a:gd name="T22" fmla="*/ 2604 w 2862"/>
                    <a:gd name="T23" fmla="*/ 0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62" h="756">
                      <a:moveTo>
                        <a:pt x="2604" y="0"/>
                      </a:moveTo>
                      <a:lnTo>
                        <a:pt x="2724" y="138"/>
                      </a:lnTo>
                      <a:lnTo>
                        <a:pt x="2862" y="240"/>
                      </a:lnTo>
                      <a:cubicBezTo>
                        <a:pt x="2731" y="296"/>
                        <a:pt x="2326" y="417"/>
                        <a:pt x="1938" y="474"/>
                      </a:cubicBezTo>
                      <a:cubicBezTo>
                        <a:pt x="1550" y="531"/>
                        <a:pt x="790" y="535"/>
                        <a:pt x="533" y="580"/>
                      </a:cubicBezTo>
                      <a:cubicBezTo>
                        <a:pt x="276" y="625"/>
                        <a:pt x="462" y="730"/>
                        <a:pt x="396" y="743"/>
                      </a:cubicBezTo>
                      <a:cubicBezTo>
                        <a:pt x="330" y="756"/>
                        <a:pt x="200" y="694"/>
                        <a:pt x="135" y="658"/>
                      </a:cubicBezTo>
                      <a:cubicBezTo>
                        <a:pt x="70" y="622"/>
                        <a:pt x="12" y="576"/>
                        <a:pt x="6" y="528"/>
                      </a:cubicBezTo>
                      <a:cubicBezTo>
                        <a:pt x="0" y="480"/>
                        <a:pt x="9" y="413"/>
                        <a:pt x="102" y="372"/>
                      </a:cubicBezTo>
                      <a:cubicBezTo>
                        <a:pt x="195" y="331"/>
                        <a:pt x="295" y="309"/>
                        <a:pt x="564" y="282"/>
                      </a:cubicBezTo>
                      <a:cubicBezTo>
                        <a:pt x="833" y="255"/>
                        <a:pt x="1376" y="257"/>
                        <a:pt x="1716" y="210"/>
                      </a:cubicBezTo>
                      <a:cubicBezTo>
                        <a:pt x="2056" y="163"/>
                        <a:pt x="2604" y="0"/>
                        <a:pt x="260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62" name="Group 1011">
                <a:extLst>
                  <a:ext uri="{FF2B5EF4-FFF2-40B4-BE49-F238E27FC236}">
                    <a16:creationId xmlns:a16="http://schemas.microsoft.com/office/drawing/2014/main" id="{20E28409-DB16-C142-9CB2-CF0C6B358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65312">
                <a:off x="4765" y="3122"/>
                <a:ext cx="990" cy="650"/>
                <a:chOff x="3589" y="557"/>
                <a:chExt cx="990" cy="650"/>
              </a:xfrm>
            </p:grpSpPr>
            <p:sp>
              <p:nvSpPr>
                <p:cNvPr id="65" name="AutoShape 1012">
                  <a:extLst>
                    <a:ext uri="{FF2B5EF4-FFF2-40B4-BE49-F238E27FC236}">
                      <a16:creationId xmlns:a16="http://schemas.microsoft.com/office/drawing/2014/main" id="{350B2825-ABC2-FB43-B9D1-D842F12B93C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71" y="869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66" name="AutoShape 1013">
                  <a:extLst>
                    <a:ext uri="{FF2B5EF4-FFF2-40B4-BE49-F238E27FC236}">
                      <a16:creationId xmlns:a16="http://schemas.microsoft.com/office/drawing/2014/main" id="{42728FF7-306C-7D4A-8BC9-8B3D3E832CB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90" y="577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67" name="Freeform 1014">
                  <a:extLst>
                    <a:ext uri="{FF2B5EF4-FFF2-40B4-BE49-F238E27FC236}">
                      <a16:creationId xmlns:a16="http://schemas.microsoft.com/office/drawing/2014/main" id="{D822BB78-7D29-664B-A560-71001CC6FB1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589" y="921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68" name="Freeform 1015">
                  <a:extLst>
                    <a:ext uri="{FF2B5EF4-FFF2-40B4-BE49-F238E27FC236}">
                      <a16:creationId xmlns:a16="http://schemas.microsoft.com/office/drawing/2014/main" id="{4668FCD1-84EB-A141-B56F-F19A01FCFD7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596" y="1027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69" name="Freeform 1016">
                  <a:extLst>
                    <a:ext uri="{FF2B5EF4-FFF2-40B4-BE49-F238E27FC236}">
                      <a16:creationId xmlns:a16="http://schemas.microsoft.com/office/drawing/2014/main" id="{01AF7C0D-3E61-E142-B299-5C956FCD407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914" y="785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0" name="Freeform 1017">
                  <a:extLst>
                    <a:ext uri="{FF2B5EF4-FFF2-40B4-BE49-F238E27FC236}">
                      <a16:creationId xmlns:a16="http://schemas.microsoft.com/office/drawing/2014/main" id="{4A15851C-D4B9-9D4B-AFE5-E784B015D57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11" y="683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71" name="Freeform 1018">
                  <a:extLst>
                    <a:ext uri="{FF2B5EF4-FFF2-40B4-BE49-F238E27FC236}">
                      <a16:creationId xmlns:a16="http://schemas.microsoft.com/office/drawing/2014/main" id="{2E3EFFB6-C533-5C4E-9C96-1DBC19E3586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8" y="557"/>
                  <a:ext cx="571" cy="151"/>
                </a:xfrm>
                <a:custGeom>
                  <a:avLst/>
                  <a:gdLst>
                    <a:gd name="T0" fmla="*/ 2604 w 2862"/>
                    <a:gd name="T1" fmla="*/ 0 h 756"/>
                    <a:gd name="T2" fmla="*/ 2724 w 2862"/>
                    <a:gd name="T3" fmla="*/ 138 h 756"/>
                    <a:gd name="T4" fmla="*/ 2862 w 2862"/>
                    <a:gd name="T5" fmla="*/ 240 h 756"/>
                    <a:gd name="T6" fmla="*/ 1938 w 2862"/>
                    <a:gd name="T7" fmla="*/ 474 h 756"/>
                    <a:gd name="T8" fmla="*/ 533 w 2862"/>
                    <a:gd name="T9" fmla="*/ 580 h 756"/>
                    <a:gd name="T10" fmla="*/ 396 w 2862"/>
                    <a:gd name="T11" fmla="*/ 743 h 756"/>
                    <a:gd name="T12" fmla="*/ 135 w 2862"/>
                    <a:gd name="T13" fmla="*/ 658 h 756"/>
                    <a:gd name="T14" fmla="*/ 6 w 2862"/>
                    <a:gd name="T15" fmla="*/ 528 h 756"/>
                    <a:gd name="T16" fmla="*/ 102 w 2862"/>
                    <a:gd name="T17" fmla="*/ 372 h 756"/>
                    <a:gd name="T18" fmla="*/ 564 w 2862"/>
                    <a:gd name="T19" fmla="*/ 282 h 756"/>
                    <a:gd name="T20" fmla="*/ 1716 w 2862"/>
                    <a:gd name="T21" fmla="*/ 210 h 756"/>
                    <a:gd name="T22" fmla="*/ 2604 w 2862"/>
                    <a:gd name="T23" fmla="*/ 0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62" h="756">
                      <a:moveTo>
                        <a:pt x="2604" y="0"/>
                      </a:moveTo>
                      <a:lnTo>
                        <a:pt x="2724" y="138"/>
                      </a:lnTo>
                      <a:lnTo>
                        <a:pt x="2862" y="240"/>
                      </a:lnTo>
                      <a:cubicBezTo>
                        <a:pt x="2731" y="296"/>
                        <a:pt x="2326" y="417"/>
                        <a:pt x="1938" y="474"/>
                      </a:cubicBezTo>
                      <a:cubicBezTo>
                        <a:pt x="1550" y="531"/>
                        <a:pt x="790" y="535"/>
                        <a:pt x="533" y="580"/>
                      </a:cubicBezTo>
                      <a:cubicBezTo>
                        <a:pt x="276" y="625"/>
                        <a:pt x="462" y="730"/>
                        <a:pt x="396" y="743"/>
                      </a:cubicBezTo>
                      <a:cubicBezTo>
                        <a:pt x="330" y="756"/>
                        <a:pt x="200" y="694"/>
                        <a:pt x="135" y="658"/>
                      </a:cubicBezTo>
                      <a:cubicBezTo>
                        <a:pt x="70" y="622"/>
                        <a:pt x="12" y="576"/>
                        <a:pt x="6" y="528"/>
                      </a:cubicBezTo>
                      <a:cubicBezTo>
                        <a:pt x="0" y="480"/>
                        <a:pt x="9" y="413"/>
                        <a:pt x="102" y="372"/>
                      </a:cubicBezTo>
                      <a:cubicBezTo>
                        <a:pt x="195" y="331"/>
                        <a:pt x="295" y="309"/>
                        <a:pt x="564" y="282"/>
                      </a:cubicBezTo>
                      <a:cubicBezTo>
                        <a:pt x="833" y="255"/>
                        <a:pt x="1376" y="257"/>
                        <a:pt x="1716" y="210"/>
                      </a:cubicBezTo>
                      <a:cubicBezTo>
                        <a:pt x="2056" y="163"/>
                        <a:pt x="2604" y="0"/>
                        <a:pt x="260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63" name="Freeform 1019">
                <a:extLst>
                  <a:ext uri="{FF2B5EF4-FFF2-40B4-BE49-F238E27FC236}">
                    <a16:creationId xmlns:a16="http://schemas.microsoft.com/office/drawing/2014/main" id="{4B9665F0-7653-2E4B-A05E-6F9FC7FAFD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74465">
                <a:off x="230" y="3370"/>
                <a:ext cx="563" cy="128"/>
              </a:xfrm>
              <a:custGeom>
                <a:avLst/>
                <a:gdLst>
                  <a:gd name="T0" fmla="*/ 543 w 563"/>
                  <a:gd name="T1" fmla="*/ 61 h 128"/>
                  <a:gd name="T2" fmla="*/ 549 w 563"/>
                  <a:gd name="T3" fmla="*/ 97 h 128"/>
                  <a:gd name="T4" fmla="*/ 563 w 563"/>
                  <a:gd name="T5" fmla="*/ 128 h 128"/>
                  <a:gd name="T6" fmla="*/ 380 w 563"/>
                  <a:gd name="T7" fmla="*/ 78 h 128"/>
                  <a:gd name="T8" fmla="*/ 130 w 563"/>
                  <a:gd name="T9" fmla="*/ 73 h 128"/>
                  <a:gd name="T10" fmla="*/ 28 w 563"/>
                  <a:gd name="T11" fmla="*/ 65 h 128"/>
                  <a:gd name="T12" fmla="*/ 18 w 563"/>
                  <a:gd name="T13" fmla="*/ 11 h 128"/>
                  <a:gd name="T14" fmla="*/ 138 w 563"/>
                  <a:gd name="T15" fmla="*/ 3 h 128"/>
                  <a:gd name="T16" fmla="*/ 367 w 563"/>
                  <a:gd name="T17" fmla="*/ 10 h 128"/>
                  <a:gd name="T18" fmla="*/ 543 w 563"/>
                  <a:gd name="T19" fmla="*/ 6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3" h="128">
                    <a:moveTo>
                      <a:pt x="543" y="61"/>
                    </a:moveTo>
                    <a:lnTo>
                      <a:pt x="549" y="97"/>
                    </a:lnTo>
                    <a:lnTo>
                      <a:pt x="563" y="128"/>
                    </a:lnTo>
                    <a:cubicBezTo>
                      <a:pt x="535" y="125"/>
                      <a:pt x="452" y="87"/>
                      <a:pt x="380" y="78"/>
                    </a:cubicBezTo>
                    <a:cubicBezTo>
                      <a:pt x="308" y="69"/>
                      <a:pt x="189" y="75"/>
                      <a:pt x="130" y="73"/>
                    </a:cubicBezTo>
                    <a:cubicBezTo>
                      <a:pt x="71" y="71"/>
                      <a:pt x="47" y="75"/>
                      <a:pt x="28" y="65"/>
                    </a:cubicBezTo>
                    <a:cubicBezTo>
                      <a:pt x="9" y="55"/>
                      <a:pt x="0" y="21"/>
                      <a:pt x="18" y="11"/>
                    </a:cubicBezTo>
                    <a:cubicBezTo>
                      <a:pt x="36" y="1"/>
                      <a:pt x="80" y="3"/>
                      <a:pt x="138" y="3"/>
                    </a:cubicBezTo>
                    <a:cubicBezTo>
                      <a:pt x="196" y="3"/>
                      <a:pt x="300" y="0"/>
                      <a:pt x="367" y="10"/>
                    </a:cubicBezTo>
                    <a:cubicBezTo>
                      <a:pt x="434" y="20"/>
                      <a:pt x="543" y="61"/>
                      <a:pt x="543" y="6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EFD1"/>
                  </a:gs>
                  <a:gs pos="50000">
                    <a:srgbClr val="D1C39F"/>
                  </a:gs>
                  <a:gs pos="100000">
                    <a:srgbClr val="FFEFD1"/>
                  </a:gs>
                </a:gsLst>
                <a:lin ang="5400000" scaled="1"/>
              </a:gradFill>
              <a:ln w="6350" cmpd="sng">
                <a:solidFill>
                  <a:srgbClr val="D1C3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4" name="Freeform 1020">
                <a:extLst>
                  <a:ext uri="{FF2B5EF4-FFF2-40B4-BE49-F238E27FC236}">
                    <a16:creationId xmlns:a16="http://schemas.microsoft.com/office/drawing/2014/main" id="{2A80B90E-80AE-DB49-884E-6F8827F239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85" y="3219"/>
                <a:ext cx="1522" cy="318"/>
              </a:xfrm>
              <a:custGeom>
                <a:avLst/>
                <a:gdLst>
                  <a:gd name="T0" fmla="*/ 1490 w 1522"/>
                  <a:gd name="T1" fmla="*/ 248 h 318"/>
                  <a:gd name="T2" fmla="*/ 1504 w 1522"/>
                  <a:gd name="T3" fmla="*/ 289 h 318"/>
                  <a:gd name="T4" fmla="*/ 1522 w 1522"/>
                  <a:gd name="T5" fmla="*/ 318 h 318"/>
                  <a:gd name="T6" fmla="*/ 1334 w 1522"/>
                  <a:gd name="T7" fmla="*/ 278 h 318"/>
                  <a:gd name="T8" fmla="*/ 1084 w 1522"/>
                  <a:gd name="T9" fmla="*/ 285 h 318"/>
                  <a:gd name="T10" fmla="*/ 508 w 1522"/>
                  <a:gd name="T11" fmla="*/ 298 h 318"/>
                  <a:gd name="T12" fmla="*/ 310 w 1522"/>
                  <a:gd name="T13" fmla="*/ 238 h 318"/>
                  <a:gd name="T14" fmla="*/ 76 w 1522"/>
                  <a:gd name="T15" fmla="*/ 84 h 318"/>
                  <a:gd name="T16" fmla="*/ 40 w 1522"/>
                  <a:gd name="T17" fmla="*/ 94 h 318"/>
                  <a:gd name="T18" fmla="*/ 4 w 1522"/>
                  <a:gd name="T19" fmla="*/ 44 h 318"/>
                  <a:gd name="T20" fmla="*/ 18 w 1522"/>
                  <a:gd name="T21" fmla="*/ 2 h 318"/>
                  <a:gd name="T22" fmla="*/ 98 w 1522"/>
                  <a:gd name="T23" fmla="*/ 30 h 318"/>
                  <a:gd name="T24" fmla="*/ 308 w 1522"/>
                  <a:gd name="T25" fmla="*/ 166 h 318"/>
                  <a:gd name="T26" fmla="*/ 518 w 1522"/>
                  <a:gd name="T27" fmla="*/ 234 h 318"/>
                  <a:gd name="T28" fmla="*/ 1089 w 1522"/>
                  <a:gd name="T29" fmla="*/ 214 h 318"/>
                  <a:gd name="T30" fmla="*/ 1318 w 1522"/>
                  <a:gd name="T31" fmla="*/ 211 h 318"/>
                  <a:gd name="T32" fmla="*/ 1490 w 1522"/>
                  <a:gd name="T33" fmla="*/ 24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22" h="318">
                    <a:moveTo>
                      <a:pt x="1490" y="248"/>
                    </a:moveTo>
                    <a:lnTo>
                      <a:pt x="1504" y="289"/>
                    </a:lnTo>
                    <a:lnTo>
                      <a:pt x="1522" y="318"/>
                    </a:lnTo>
                    <a:cubicBezTo>
                      <a:pt x="1494" y="316"/>
                      <a:pt x="1407" y="283"/>
                      <a:pt x="1334" y="278"/>
                    </a:cubicBezTo>
                    <a:cubicBezTo>
                      <a:pt x="1261" y="273"/>
                      <a:pt x="1222" y="282"/>
                      <a:pt x="1084" y="285"/>
                    </a:cubicBezTo>
                    <a:cubicBezTo>
                      <a:pt x="946" y="288"/>
                      <a:pt x="637" y="306"/>
                      <a:pt x="508" y="298"/>
                    </a:cubicBezTo>
                    <a:cubicBezTo>
                      <a:pt x="379" y="290"/>
                      <a:pt x="382" y="274"/>
                      <a:pt x="310" y="238"/>
                    </a:cubicBezTo>
                    <a:cubicBezTo>
                      <a:pt x="238" y="202"/>
                      <a:pt x="121" y="108"/>
                      <a:pt x="76" y="84"/>
                    </a:cubicBezTo>
                    <a:cubicBezTo>
                      <a:pt x="31" y="60"/>
                      <a:pt x="52" y="101"/>
                      <a:pt x="40" y="94"/>
                    </a:cubicBezTo>
                    <a:cubicBezTo>
                      <a:pt x="28" y="87"/>
                      <a:pt x="8" y="59"/>
                      <a:pt x="4" y="44"/>
                    </a:cubicBezTo>
                    <a:cubicBezTo>
                      <a:pt x="0" y="29"/>
                      <a:pt x="2" y="4"/>
                      <a:pt x="18" y="2"/>
                    </a:cubicBezTo>
                    <a:cubicBezTo>
                      <a:pt x="34" y="0"/>
                      <a:pt x="50" y="3"/>
                      <a:pt x="98" y="30"/>
                    </a:cubicBezTo>
                    <a:cubicBezTo>
                      <a:pt x="146" y="57"/>
                      <a:pt x="238" y="132"/>
                      <a:pt x="308" y="166"/>
                    </a:cubicBezTo>
                    <a:cubicBezTo>
                      <a:pt x="378" y="200"/>
                      <a:pt x="388" y="226"/>
                      <a:pt x="518" y="234"/>
                    </a:cubicBezTo>
                    <a:cubicBezTo>
                      <a:pt x="648" y="242"/>
                      <a:pt x="956" y="218"/>
                      <a:pt x="1089" y="214"/>
                    </a:cubicBezTo>
                    <a:cubicBezTo>
                      <a:pt x="1222" y="210"/>
                      <a:pt x="1251" y="205"/>
                      <a:pt x="1318" y="211"/>
                    </a:cubicBezTo>
                    <a:cubicBezTo>
                      <a:pt x="1385" y="217"/>
                      <a:pt x="1490" y="248"/>
                      <a:pt x="1490" y="2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EFD1"/>
                  </a:gs>
                  <a:gs pos="50000">
                    <a:srgbClr val="D1C39F"/>
                  </a:gs>
                  <a:gs pos="100000">
                    <a:srgbClr val="FFEFD1"/>
                  </a:gs>
                </a:gsLst>
                <a:lin ang="5400000" scaled="1"/>
              </a:gradFill>
              <a:ln w="6350" cmpd="sng">
                <a:solidFill>
                  <a:srgbClr val="D1C3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43650D8F-20C2-7F42-947A-099A2B537D36}"/>
                </a:ext>
              </a:extLst>
            </p:cNvPr>
            <p:cNvGrpSpPr/>
            <p:nvPr/>
          </p:nvGrpSpPr>
          <p:grpSpPr>
            <a:xfrm>
              <a:off x="8205079" y="4422108"/>
              <a:ext cx="100631" cy="175039"/>
              <a:chOff x="11477551" y="4966078"/>
              <a:chExt cx="229955" cy="405047"/>
            </a:xfrm>
          </p:grpSpPr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8A4B4A91-439D-5346-9B54-C0484B61FB5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8335" y="5024970"/>
                <a:ext cx="15071" cy="346155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543D058-BF83-B946-BEE0-3CDB5FA715C4}"/>
                  </a:ext>
                </a:extLst>
              </p:cNvPr>
              <p:cNvSpPr/>
              <p:nvPr/>
            </p:nvSpPr>
            <p:spPr>
              <a:xfrm>
                <a:off x="11477551" y="4966078"/>
                <a:ext cx="229955" cy="19310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85133C84-5F46-B644-81AA-6873F6AF600D}"/>
                </a:ext>
              </a:extLst>
            </p:cNvPr>
            <p:cNvGrpSpPr/>
            <p:nvPr/>
          </p:nvGrpSpPr>
          <p:grpSpPr>
            <a:xfrm>
              <a:off x="7939552" y="4409798"/>
              <a:ext cx="100631" cy="175039"/>
              <a:chOff x="11477551" y="4966078"/>
              <a:chExt cx="229955" cy="405047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3601EAB-34DA-E947-AA94-A1AE413949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8335" y="5024970"/>
                <a:ext cx="15071" cy="346155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71D4FBE8-EC59-FF44-B95D-16864F785D73}"/>
                  </a:ext>
                </a:extLst>
              </p:cNvPr>
              <p:cNvSpPr/>
              <p:nvPr/>
            </p:nvSpPr>
            <p:spPr>
              <a:xfrm>
                <a:off x="11477551" y="4966078"/>
                <a:ext cx="229955" cy="19310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65F21BF-DC45-7C4F-92AC-3467BE24D700}"/>
                </a:ext>
              </a:extLst>
            </p:cNvPr>
            <p:cNvGrpSpPr/>
            <p:nvPr/>
          </p:nvGrpSpPr>
          <p:grpSpPr>
            <a:xfrm rot="10598546">
              <a:off x="5803471" y="4776296"/>
              <a:ext cx="589031" cy="194626"/>
              <a:chOff x="4038938" y="5839632"/>
              <a:chExt cx="589031" cy="194626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4C079AC5-2E67-1347-8B6F-3E0F2209E7FD}"/>
                  </a:ext>
                </a:extLst>
              </p:cNvPr>
              <p:cNvGrpSpPr/>
              <p:nvPr/>
            </p:nvGrpSpPr>
            <p:grpSpPr>
              <a:xfrm>
                <a:off x="4527338" y="5852646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AF9BDD9E-5248-A54C-A310-4C591AF53E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E35C4510-D125-464C-95CB-B59117EAC39D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27758996-7BDE-EB43-A685-9B6E053D64F0}"/>
                  </a:ext>
                </a:extLst>
              </p:cNvPr>
              <p:cNvGrpSpPr/>
              <p:nvPr/>
            </p:nvGrpSpPr>
            <p:grpSpPr>
              <a:xfrm>
                <a:off x="4293661" y="5839632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111" name="Straight Connector 110">
                  <a:extLst>
                    <a:ext uri="{FF2B5EF4-FFF2-40B4-BE49-F238E27FC236}">
                      <a16:creationId xmlns:a16="http://schemas.microsoft.com/office/drawing/2014/main" id="{3878A285-89BC-C74E-9926-FB949C077C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DB70B256-D727-D54D-97C7-CD74F3259100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CC8BEEEF-D44D-3A48-8AAA-2BF8294EDD6F}"/>
                  </a:ext>
                </a:extLst>
              </p:cNvPr>
              <p:cNvGrpSpPr/>
              <p:nvPr/>
            </p:nvGrpSpPr>
            <p:grpSpPr>
              <a:xfrm>
                <a:off x="4038938" y="5859219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109" name="Straight Connector 108">
                  <a:extLst>
                    <a:ext uri="{FF2B5EF4-FFF2-40B4-BE49-F238E27FC236}">
                      <a16:creationId xmlns:a16="http://schemas.microsoft.com/office/drawing/2014/main" id="{ED849B11-A767-5A48-AE5C-7DC1594D8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CCB62E07-9330-5F43-8873-1CC01B86918C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4059E150-B515-7443-9D3D-FA1C5EFF1169}"/>
                </a:ext>
              </a:extLst>
            </p:cNvPr>
            <p:cNvGrpSpPr/>
            <p:nvPr/>
          </p:nvGrpSpPr>
          <p:grpSpPr>
            <a:xfrm>
              <a:off x="7695126" y="4397489"/>
              <a:ext cx="100631" cy="175039"/>
              <a:chOff x="11477551" y="4966078"/>
              <a:chExt cx="229955" cy="405047"/>
            </a:xfrm>
          </p:grpSpPr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67371B0-2C8B-DC45-8DEC-62DA97D750D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8335" y="5024970"/>
                <a:ext cx="15071" cy="346155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7AE9DB9-DFB4-7D40-B931-596DAC82C050}"/>
                  </a:ext>
                </a:extLst>
              </p:cNvPr>
              <p:cNvSpPr/>
              <p:nvPr/>
            </p:nvSpPr>
            <p:spPr>
              <a:xfrm>
                <a:off x="11477551" y="4966078"/>
                <a:ext cx="229955" cy="19310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5608934-6A95-3643-91E8-4C6CC1241AF9}"/>
              </a:ext>
            </a:extLst>
          </p:cNvPr>
          <p:cNvSpPr txBox="1"/>
          <p:nvPr/>
        </p:nvSpPr>
        <p:spPr>
          <a:xfrm>
            <a:off x="5738512" y="5036151"/>
            <a:ext cx="1592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lt"/>
                <a:cs typeface="Times New Roman" panose="02020603050405020304" pitchFamily="18" charset="0"/>
              </a:rPr>
              <a:t>H3K27me3</a:t>
            </a:r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5B77E4C-4A5A-2040-BADA-E75DC81C5373}"/>
              </a:ext>
            </a:extLst>
          </p:cNvPr>
          <p:cNvSpPr txBox="1"/>
          <p:nvPr/>
        </p:nvSpPr>
        <p:spPr>
          <a:xfrm>
            <a:off x="7218522" y="5376956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70A16A6-3DB0-4E4F-978B-0AADEF56203A}"/>
              </a:ext>
            </a:extLst>
          </p:cNvPr>
          <p:cNvCxnSpPr>
            <a:cxnSpLocks noChangeAspect="1"/>
          </p:cNvCxnSpPr>
          <p:nvPr/>
        </p:nvCxnSpPr>
        <p:spPr>
          <a:xfrm>
            <a:off x="6893976" y="1033895"/>
            <a:ext cx="0" cy="36004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06EDEDC0-FF69-D74F-9008-EC881F7CC2EF}"/>
              </a:ext>
            </a:extLst>
          </p:cNvPr>
          <p:cNvSpPr txBox="1"/>
          <p:nvPr/>
        </p:nvSpPr>
        <p:spPr>
          <a:xfrm>
            <a:off x="8101505" y="228396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Cytosol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284AA2A-5AD9-0E42-AC9B-5180F8AB6B10}"/>
              </a:ext>
            </a:extLst>
          </p:cNvPr>
          <p:cNvSpPr/>
          <p:nvPr/>
        </p:nvSpPr>
        <p:spPr>
          <a:xfrm>
            <a:off x="6503425" y="1476190"/>
            <a:ext cx="810640" cy="441061"/>
          </a:xfrm>
          <a:prstGeom prst="ellipse">
            <a:avLst/>
          </a:prstGeom>
          <a:gradFill>
            <a:gsLst>
              <a:gs pos="0">
                <a:srgbClr val="DDEBCF">
                  <a:lumMod val="0"/>
                  <a:lumOff val="100000"/>
                </a:srgbClr>
              </a:gs>
              <a:gs pos="100000">
                <a:srgbClr val="9CB86E">
                  <a:lumMod val="61000"/>
                  <a:lumOff val="39000"/>
                </a:srgbClr>
              </a:gs>
              <a:gs pos="99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TOR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A6DE315-A0EA-7845-8C92-D38487D4F3E5}"/>
              </a:ext>
            </a:extLst>
          </p:cNvPr>
          <p:cNvCxnSpPr>
            <a:cxnSpLocks noChangeAspect="1"/>
          </p:cNvCxnSpPr>
          <p:nvPr/>
        </p:nvCxnSpPr>
        <p:spPr>
          <a:xfrm>
            <a:off x="6917694" y="2222439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C9A2325-4906-E64A-80AC-C8E7E2422F6D}"/>
              </a:ext>
            </a:extLst>
          </p:cNvPr>
          <p:cNvCxnSpPr>
            <a:cxnSpLocks noChangeAspect="1"/>
          </p:cNvCxnSpPr>
          <p:nvPr/>
        </p:nvCxnSpPr>
        <p:spPr>
          <a:xfrm>
            <a:off x="6917694" y="2751845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9623FE7-9B02-EC4D-AF07-5ED1C00C19F9}"/>
              </a:ext>
            </a:extLst>
          </p:cNvPr>
          <p:cNvCxnSpPr>
            <a:cxnSpLocks noChangeAspect="1"/>
          </p:cNvCxnSpPr>
          <p:nvPr/>
        </p:nvCxnSpPr>
        <p:spPr>
          <a:xfrm>
            <a:off x="6930858" y="3287192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DE8ED79F-70DD-7A49-B12F-2EB7A58564FE}"/>
              </a:ext>
            </a:extLst>
          </p:cNvPr>
          <p:cNvSpPr txBox="1"/>
          <p:nvPr/>
        </p:nvSpPr>
        <p:spPr>
          <a:xfrm>
            <a:off x="7137608" y="2291454"/>
            <a:ext cx="92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197425C4-D2CC-4745-9DB4-1A760BA362A1}"/>
              </a:ext>
            </a:extLst>
          </p:cNvPr>
          <p:cNvCxnSpPr>
            <a:cxnSpLocks noChangeAspect="1"/>
          </p:cNvCxnSpPr>
          <p:nvPr/>
        </p:nvCxnSpPr>
        <p:spPr>
          <a:xfrm>
            <a:off x="6934764" y="3768615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Rectangle 96">
            <a:extLst>
              <a:ext uri="{FF2B5EF4-FFF2-40B4-BE49-F238E27FC236}">
                <a16:creationId xmlns:a16="http://schemas.microsoft.com/office/drawing/2014/main" id="{74B35E27-0A02-174A-8F53-162300560A93}"/>
              </a:ext>
            </a:extLst>
          </p:cNvPr>
          <p:cNvSpPr/>
          <p:nvPr/>
        </p:nvSpPr>
        <p:spPr>
          <a:xfrm>
            <a:off x="5892383" y="611917"/>
            <a:ext cx="23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Nutrients (Glucose)</a:t>
            </a:r>
          </a:p>
        </p:txBody>
      </p:sp>
    </p:spTree>
    <p:extLst>
      <p:ext uri="{BB962C8B-B14F-4D97-AF65-F5344CB8AC3E}">
        <p14:creationId xmlns:p14="http://schemas.microsoft.com/office/powerpoint/2010/main" val="2852228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487E018-6CD3-9B4B-9BF0-D43C6ED93B12}"/>
              </a:ext>
            </a:extLst>
          </p:cNvPr>
          <p:cNvSpPr/>
          <p:nvPr/>
        </p:nvSpPr>
        <p:spPr>
          <a:xfrm>
            <a:off x="365872" y="1288776"/>
            <a:ext cx="3209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Proximity-tagging system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C06C884-EFE7-4E45-9505-203A8494C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5"/>
          <a:stretch/>
        </p:blipFill>
        <p:spPr>
          <a:xfrm>
            <a:off x="3575050" y="1976517"/>
            <a:ext cx="5008004" cy="2522843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A7DA87F1-3F20-FA4A-87D4-3A52973AD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11" y="3472398"/>
            <a:ext cx="2595700" cy="919096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13855BE6-6102-4B45-9E71-368E350F24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11" y="2387661"/>
            <a:ext cx="2595700" cy="931912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F4929DCF-8C79-D049-8A6C-6A22B6DEC4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11" y="4637091"/>
            <a:ext cx="2595700" cy="1253799"/>
          </a:xfrm>
          <a:prstGeom prst="rect">
            <a:avLst/>
          </a:prstGeom>
        </p:spPr>
      </p:pic>
      <p:pic>
        <p:nvPicPr>
          <p:cNvPr id="15" name="Picture 14" descr="Chart, bubble chart&#10;&#10;Description automatically generated">
            <a:extLst>
              <a:ext uri="{FF2B5EF4-FFF2-40B4-BE49-F238E27FC236}">
                <a16:creationId xmlns:a16="http://schemas.microsoft.com/office/drawing/2014/main" id="{EA38E1DA-D505-F14F-84A1-6ACED50372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9879" y="5006064"/>
            <a:ext cx="1892572" cy="13917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07BE64-F52A-924F-B4CD-9008224527A3}"/>
              </a:ext>
            </a:extLst>
          </p:cNvPr>
          <p:cNvSpPr/>
          <p:nvPr/>
        </p:nvSpPr>
        <p:spPr>
          <a:xfrm>
            <a:off x="1008891" y="313635"/>
            <a:ext cx="7790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Specifically Interacts with FIE in PRC2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358D5F-CCFD-954D-ACCF-46B1CC84C162}"/>
              </a:ext>
            </a:extLst>
          </p:cNvPr>
          <p:cNvSpPr/>
          <p:nvPr/>
        </p:nvSpPr>
        <p:spPr>
          <a:xfrm>
            <a:off x="-165100" y="158063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>
                <a:solidFill>
                  <a:srgbClr val="C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pupylation-based interaction tagging(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PUP-IT)</a:t>
            </a:r>
            <a:r>
              <a:rPr lang="en-GB" sz="1400" dirty="0">
                <a:solidFill>
                  <a:srgbClr val="C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606098-274D-A140-AFE1-208B66BDDF21}"/>
              </a:ext>
            </a:extLst>
          </p:cNvPr>
          <p:cNvSpPr txBox="1"/>
          <p:nvPr/>
        </p:nvSpPr>
        <p:spPr>
          <a:xfrm>
            <a:off x="4767115" y="4707946"/>
            <a:ext cx="237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PRC2 in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Arabidopsis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2C0F87-F794-774D-876B-896F55E557C0}"/>
              </a:ext>
            </a:extLst>
          </p:cNvPr>
          <p:cNvSpPr txBox="1"/>
          <p:nvPr/>
        </p:nvSpPr>
        <p:spPr>
          <a:xfrm>
            <a:off x="1008891" y="1778575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PafA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Pup protein ligase</a:t>
            </a:r>
          </a:p>
        </p:txBody>
      </p:sp>
    </p:spTree>
    <p:extLst>
      <p:ext uri="{BB962C8B-B14F-4D97-AF65-F5344CB8AC3E}">
        <p14:creationId xmlns:p14="http://schemas.microsoft.com/office/powerpoint/2010/main" val="280291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70A93F0-6507-054D-B996-D65B6B9BC7AB}"/>
              </a:ext>
            </a:extLst>
          </p:cNvPr>
          <p:cNvGrpSpPr/>
          <p:nvPr/>
        </p:nvGrpSpPr>
        <p:grpSpPr>
          <a:xfrm>
            <a:off x="1117600" y="1516807"/>
            <a:ext cx="4599934" cy="2739155"/>
            <a:chOff x="498849" y="989057"/>
            <a:chExt cx="5218685" cy="311450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F161ED-36CC-FF43-BA41-AD816E1A2EC9}"/>
                </a:ext>
              </a:extLst>
            </p:cNvPr>
            <p:cNvSpPr txBox="1"/>
            <p:nvPr/>
          </p:nvSpPr>
          <p:spPr>
            <a:xfrm>
              <a:off x="498849" y="989057"/>
              <a:ext cx="1447800" cy="41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Drosophila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0B3AAE-C1B7-A649-BF08-46BECE002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8076" y="1342678"/>
              <a:ext cx="4689458" cy="60645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BA38DE-A0E2-EB46-89FB-254C15235E04}"/>
                </a:ext>
              </a:extLst>
            </p:cNvPr>
            <p:cNvSpPr txBox="1"/>
            <p:nvPr/>
          </p:nvSpPr>
          <p:spPr>
            <a:xfrm>
              <a:off x="498849" y="2048362"/>
              <a:ext cx="1447800" cy="41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Mammals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A26366-5362-9A49-BBC1-B29A1D0DB455}"/>
                </a:ext>
              </a:extLst>
            </p:cNvPr>
            <p:cNvSpPr txBox="1"/>
            <p:nvPr/>
          </p:nvSpPr>
          <p:spPr>
            <a:xfrm>
              <a:off x="498849" y="3050912"/>
              <a:ext cx="1721794" cy="419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Arabidopsis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FB51B2-0649-D549-B733-918111D7C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865" y="2377306"/>
              <a:ext cx="4689458" cy="7087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BD4FDEF-B8A0-1740-8887-FD1ED6022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865" y="3394769"/>
              <a:ext cx="4689458" cy="708793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9BFBFE73-9A58-EF49-8057-905E44D25E22}"/>
              </a:ext>
            </a:extLst>
          </p:cNvPr>
          <p:cNvSpPr/>
          <p:nvPr/>
        </p:nvSpPr>
        <p:spPr>
          <a:xfrm>
            <a:off x="788556" y="320076"/>
            <a:ext cx="78502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FIE Is Essential for Genome-Wide H3K27me3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picture containing cookie cutter&#10;&#10;Description automatically generated">
            <a:extLst>
              <a:ext uri="{FF2B5EF4-FFF2-40B4-BE49-F238E27FC236}">
                <a16:creationId xmlns:a16="http://schemas.microsoft.com/office/drawing/2014/main" id="{F7233753-44DC-9049-831B-83BD7610774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2732" y="4515651"/>
            <a:ext cx="2565566" cy="16077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7F6B53A-41C2-2641-AA64-8C1E99B3A8B0}"/>
              </a:ext>
            </a:extLst>
          </p:cNvPr>
          <p:cNvSpPr/>
          <p:nvPr/>
        </p:nvSpPr>
        <p:spPr>
          <a:xfrm>
            <a:off x="3589801" y="4480162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WD-repeats</a:t>
            </a:r>
            <a:endParaRPr lang="en-US" dirty="0"/>
          </a:p>
        </p:txBody>
      </p:sp>
      <p:pic>
        <p:nvPicPr>
          <p:cNvPr id="4" name="Picture 3" descr="A picture containing text, player&#10;&#10;Description automatically generated">
            <a:extLst>
              <a:ext uri="{FF2B5EF4-FFF2-40B4-BE49-F238E27FC236}">
                <a16:creationId xmlns:a16="http://schemas.microsoft.com/office/drawing/2014/main" id="{67782D96-C1C7-2C45-84A9-720D94D351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5128" y="3626658"/>
            <a:ext cx="1570424" cy="22067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30343B-DF50-084E-AABF-F2ADEB553AAA}"/>
              </a:ext>
            </a:extLst>
          </p:cNvPr>
          <p:cNvSpPr txBox="1"/>
          <p:nvPr/>
        </p:nvSpPr>
        <p:spPr>
          <a:xfrm>
            <a:off x="6557789" y="3369570"/>
            <a:ext cx="13051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WT 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fie-1 fie-2</a:t>
            </a:r>
          </a:p>
        </p:txBody>
      </p:sp>
      <p:pic>
        <p:nvPicPr>
          <p:cNvPr id="19" name="Picture 18" descr="Chart, bubble chart&#10;&#10;Description automatically generated">
            <a:extLst>
              <a:ext uri="{FF2B5EF4-FFF2-40B4-BE49-F238E27FC236}">
                <a16:creationId xmlns:a16="http://schemas.microsoft.com/office/drawing/2014/main" id="{2B1141D9-E1BB-E846-A9C9-0BC6D82114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4503" y="1668048"/>
            <a:ext cx="1885180" cy="138626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76AE03F-A25B-F149-B6C1-D3671E29D206}"/>
              </a:ext>
            </a:extLst>
          </p:cNvPr>
          <p:cNvSpPr/>
          <p:nvPr/>
        </p:nvSpPr>
        <p:spPr>
          <a:xfrm>
            <a:off x="6179704" y="5886627"/>
            <a:ext cx="20612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Bouyer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en-US" sz="1400" i="1" dirty="0">
                <a:solidFill>
                  <a:srgbClr val="121313"/>
                </a:solidFill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PLOSg2011</a:t>
            </a:r>
            <a:endParaRPr lang="en-US" sz="1400" i="1" dirty="0">
              <a:latin typeface="Times New Roman" panose="02020603050405020304" pitchFamily="18" charset="0"/>
              <a:ea typeface="Arial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25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1AA3DFC-79A9-5044-8535-01890ECCAF27}"/>
              </a:ext>
            </a:extLst>
          </p:cNvPr>
          <p:cNvGrpSpPr/>
          <p:nvPr/>
        </p:nvGrpSpPr>
        <p:grpSpPr>
          <a:xfrm>
            <a:off x="497416" y="4164778"/>
            <a:ext cx="8149167" cy="2203364"/>
            <a:chOff x="497416" y="4164778"/>
            <a:chExt cx="8149167" cy="220336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41FC24B-0887-1C4A-B573-08D2814A4A68}"/>
                </a:ext>
              </a:extLst>
            </p:cNvPr>
            <p:cNvSpPr/>
            <p:nvPr/>
          </p:nvSpPr>
          <p:spPr>
            <a:xfrm>
              <a:off x="497416" y="4164778"/>
              <a:ext cx="81491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Phosphorylation sites identified within the N-terminus by mass spec</a:t>
              </a:r>
            </a:p>
          </p:txBody>
        </p:sp>
        <p:pic>
          <p:nvPicPr>
            <p:cNvPr id="8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699471D-2A0B-8649-845B-A63C3F4B6F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22268" y="4534111"/>
              <a:ext cx="4621993" cy="1834031"/>
            </a:xfrm>
            <a:prstGeom prst="rect">
              <a:avLst/>
            </a:prstGeom>
          </p:spPr>
        </p:pic>
      </p:grp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48F43361-96D6-CE4B-B962-C414CD38A0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560" y="1387988"/>
            <a:ext cx="2867190" cy="2216111"/>
          </a:xfrm>
          <a:prstGeom prst="rect">
            <a:avLst/>
          </a:prstGeom>
        </p:spPr>
      </p:pic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0158E4A9-BBD0-7348-8915-D202D45900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428" y="1387987"/>
            <a:ext cx="4033288" cy="22161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E8D48A-60F9-1448-92CD-6761F8ABB6D1}"/>
              </a:ext>
            </a:extLst>
          </p:cNvPr>
          <p:cNvSpPr/>
          <p:nvPr/>
        </p:nvSpPr>
        <p:spPr>
          <a:xfrm>
            <a:off x="994834" y="304087"/>
            <a:ext cx="814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Phosphorylates the N-terminus of FIE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25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944EA2A5-3EFA-6149-A37A-87E6B72743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661" y="1176148"/>
            <a:ext cx="4621993" cy="183403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F3F21921-BA66-244F-A49F-A07879FE6B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5714998" y="3010179"/>
            <a:ext cx="2797629" cy="1425606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74A84257-5802-804B-A3D4-8138FA61A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70" y="3114030"/>
            <a:ext cx="4952866" cy="3046570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A6E7C1D6-BA04-E642-BCBF-341E675630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6041570" y="4538551"/>
            <a:ext cx="2797629" cy="15458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AA356E-F9A1-504F-BB10-D669AFBFB190}"/>
              </a:ext>
            </a:extLst>
          </p:cNvPr>
          <p:cNvSpPr/>
          <p:nvPr/>
        </p:nvSpPr>
        <p:spPr>
          <a:xfrm>
            <a:off x="879422" y="220949"/>
            <a:ext cx="7959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Glucose-TOR Signaling Phosphorylates FIE </a:t>
            </a:r>
          </a:p>
        </p:txBody>
      </p:sp>
    </p:spTree>
    <p:extLst>
      <p:ext uri="{BB962C8B-B14F-4D97-AF65-F5344CB8AC3E}">
        <p14:creationId xmlns:p14="http://schemas.microsoft.com/office/powerpoint/2010/main" val="135843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20175" y="150423"/>
            <a:ext cx="5387581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929" y="1502163"/>
            <a:ext cx="4428169" cy="452753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TOR is a specific and direct regulator of global H3K27me3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TOR interacts with and directly  phosphorylates FIE, an essential </a:t>
            </a:r>
            <a:r>
              <a:rPr lang="en-US" sz="2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subunit of PRC2</a:t>
            </a: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ADD56130-4C95-3D45-8079-470F1043EBB5}"/>
              </a:ext>
            </a:extLst>
          </p:cNvPr>
          <p:cNvSpPr/>
          <p:nvPr/>
        </p:nvSpPr>
        <p:spPr>
          <a:xfrm>
            <a:off x="4977284" y="1173266"/>
            <a:ext cx="4011691" cy="5112273"/>
          </a:xfrm>
          <a:prstGeom prst="roundRect">
            <a:avLst/>
          </a:prstGeom>
          <a:gradFill flip="none" rotWithShape="1">
            <a:gsLst>
              <a:gs pos="73000">
                <a:srgbClr val="DDEBCF"/>
              </a:gs>
              <a:gs pos="100000">
                <a:srgbClr val="9CB86E">
                  <a:lumMod val="61000"/>
                  <a:lumOff val="39000"/>
                </a:srgbClr>
              </a:gs>
              <a:gs pos="100000">
                <a:srgbClr val="156B1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9539AA1-910D-E443-B45E-50728B0C2B8B}"/>
              </a:ext>
            </a:extLst>
          </p:cNvPr>
          <p:cNvGrpSpPr/>
          <p:nvPr/>
        </p:nvGrpSpPr>
        <p:grpSpPr>
          <a:xfrm>
            <a:off x="5019840" y="2803107"/>
            <a:ext cx="4182976" cy="3415030"/>
            <a:chOff x="6621581" y="3320989"/>
            <a:chExt cx="3301256" cy="3189001"/>
          </a:xfrm>
        </p:grpSpPr>
        <p:grpSp>
          <p:nvGrpSpPr>
            <p:cNvPr id="51" name="Group 425">
              <a:extLst>
                <a:ext uri="{FF2B5EF4-FFF2-40B4-BE49-F238E27FC236}">
                  <a16:creationId xmlns:a16="http://schemas.microsoft.com/office/drawing/2014/main" id="{2F94381B-E548-3A4B-9892-645BF6E3E0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621581" y="3705717"/>
              <a:ext cx="3041498" cy="2804273"/>
              <a:chOff x="1465" y="1598"/>
              <a:chExt cx="3052" cy="2741"/>
            </a:xfrm>
          </p:grpSpPr>
          <p:sp>
            <p:nvSpPr>
              <p:cNvPr id="55" name="Oval 426">
                <a:extLst>
                  <a:ext uri="{FF2B5EF4-FFF2-40B4-BE49-F238E27FC236}">
                    <a16:creationId xmlns:a16="http://schemas.microsoft.com/office/drawing/2014/main" id="{1DB847CB-C0FD-E248-8859-D24F2D55B69F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564" y="1598"/>
                <a:ext cx="2835" cy="2699"/>
              </a:xfrm>
              <a:prstGeom prst="ellipse">
                <a:avLst/>
              </a:prstGeom>
              <a:gradFill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350" dirty="0"/>
              </a:p>
            </p:txBody>
          </p:sp>
          <p:sp>
            <p:nvSpPr>
              <p:cNvPr id="56" name="Freeform 427">
                <a:extLst>
                  <a:ext uri="{FF2B5EF4-FFF2-40B4-BE49-F238E27FC236}">
                    <a16:creationId xmlns:a16="http://schemas.microsoft.com/office/drawing/2014/main" id="{33BB3D53-DECF-4844-8D39-275ECC1257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65" y="1960"/>
                <a:ext cx="509" cy="851"/>
              </a:xfrm>
              <a:custGeom>
                <a:avLst/>
                <a:gdLst>
                  <a:gd name="T0" fmla="*/ 463 w 553"/>
                  <a:gd name="T1" fmla="*/ 4 h 925"/>
                  <a:gd name="T2" fmla="*/ 536 w 553"/>
                  <a:gd name="T3" fmla="*/ 121 h 925"/>
                  <a:gd name="T4" fmla="*/ 359 w 553"/>
                  <a:gd name="T5" fmla="*/ 336 h 925"/>
                  <a:gd name="T6" fmla="*/ 245 w 553"/>
                  <a:gd name="T7" fmla="*/ 616 h 925"/>
                  <a:gd name="T8" fmla="*/ 151 w 553"/>
                  <a:gd name="T9" fmla="*/ 884 h 925"/>
                  <a:gd name="T10" fmla="*/ 7 w 553"/>
                  <a:gd name="T11" fmla="*/ 860 h 925"/>
                  <a:gd name="T12" fmla="*/ 111 w 553"/>
                  <a:gd name="T13" fmla="*/ 508 h 925"/>
                  <a:gd name="T14" fmla="*/ 295 w 553"/>
                  <a:gd name="T15" fmla="*/ 148 h 925"/>
                  <a:gd name="T16" fmla="*/ 463 w 553"/>
                  <a:gd name="T17" fmla="*/ 4 h 9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3" h="925">
                    <a:moveTo>
                      <a:pt x="463" y="4"/>
                    </a:moveTo>
                    <a:cubicBezTo>
                      <a:pt x="503" y="0"/>
                      <a:pt x="553" y="66"/>
                      <a:pt x="536" y="121"/>
                    </a:cubicBezTo>
                    <a:cubicBezTo>
                      <a:pt x="519" y="176"/>
                      <a:pt x="408" y="253"/>
                      <a:pt x="359" y="336"/>
                    </a:cubicBezTo>
                    <a:cubicBezTo>
                      <a:pt x="312" y="418"/>
                      <a:pt x="280" y="525"/>
                      <a:pt x="245" y="616"/>
                    </a:cubicBezTo>
                    <a:cubicBezTo>
                      <a:pt x="210" y="707"/>
                      <a:pt x="191" y="843"/>
                      <a:pt x="151" y="884"/>
                    </a:cubicBezTo>
                    <a:cubicBezTo>
                      <a:pt x="111" y="925"/>
                      <a:pt x="14" y="923"/>
                      <a:pt x="7" y="860"/>
                    </a:cubicBezTo>
                    <a:cubicBezTo>
                      <a:pt x="0" y="797"/>
                      <a:pt x="63" y="627"/>
                      <a:pt x="111" y="508"/>
                    </a:cubicBezTo>
                    <a:cubicBezTo>
                      <a:pt x="159" y="389"/>
                      <a:pt x="236" y="232"/>
                      <a:pt x="295" y="148"/>
                    </a:cubicBezTo>
                    <a:cubicBezTo>
                      <a:pt x="354" y="64"/>
                      <a:pt x="423" y="8"/>
                      <a:pt x="463" y="4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7" name="Freeform 428">
                <a:extLst>
                  <a:ext uri="{FF2B5EF4-FFF2-40B4-BE49-F238E27FC236}">
                    <a16:creationId xmlns:a16="http://schemas.microsoft.com/office/drawing/2014/main" id="{CBAE8612-10B7-0D4F-BD32-02EAD6ECF1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18" y="3044"/>
                <a:ext cx="638" cy="984"/>
              </a:xfrm>
              <a:custGeom>
                <a:avLst/>
                <a:gdLst>
                  <a:gd name="T0" fmla="*/ 16 w 682"/>
                  <a:gd name="T1" fmla="*/ 58 h 1052"/>
                  <a:gd name="T2" fmla="*/ 176 w 682"/>
                  <a:gd name="T3" fmla="*/ 66 h 1052"/>
                  <a:gd name="T4" fmla="*/ 248 w 682"/>
                  <a:gd name="T5" fmla="*/ 362 h 1052"/>
                  <a:gd name="T6" fmla="*/ 456 w 682"/>
                  <a:gd name="T7" fmla="*/ 682 h 1052"/>
                  <a:gd name="T8" fmla="*/ 663 w 682"/>
                  <a:gd name="T9" fmla="*/ 902 h 1052"/>
                  <a:gd name="T10" fmla="*/ 568 w 682"/>
                  <a:gd name="T11" fmla="*/ 1026 h 1052"/>
                  <a:gd name="T12" fmla="*/ 280 w 682"/>
                  <a:gd name="T13" fmla="*/ 746 h 1052"/>
                  <a:gd name="T14" fmla="*/ 80 w 682"/>
                  <a:gd name="T15" fmla="*/ 418 h 1052"/>
                  <a:gd name="T16" fmla="*/ 16 w 682"/>
                  <a:gd name="T17" fmla="*/ 58 h 10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2" h="1052">
                    <a:moveTo>
                      <a:pt x="16" y="58"/>
                    </a:moveTo>
                    <a:cubicBezTo>
                      <a:pt x="32" y="0"/>
                      <a:pt x="137" y="15"/>
                      <a:pt x="176" y="66"/>
                    </a:cubicBezTo>
                    <a:cubicBezTo>
                      <a:pt x="215" y="117"/>
                      <a:pt x="201" y="259"/>
                      <a:pt x="248" y="362"/>
                    </a:cubicBezTo>
                    <a:cubicBezTo>
                      <a:pt x="295" y="465"/>
                      <a:pt x="387" y="592"/>
                      <a:pt x="456" y="682"/>
                    </a:cubicBezTo>
                    <a:cubicBezTo>
                      <a:pt x="525" y="772"/>
                      <a:pt x="644" y="845"/>
                      <a:pt x="663" y="902"/>
                    </a:cubicBezTo>
                    <a:cubicBezTo>
                      <a:pt x="682" y="959"/>
                      <a:pt x="632" y="1052"/>
                      <a:pt x="568" y="1026"/>
                    </a:cubicBezTo>
                    <a:cubicBezTo>
                      <a:pt x="504" y="1000"/>
                      <a:pt x="361" y="847"/>
                      <a:pt x="280" y="746"/>
                    </a:cubicBezTo>
                    <a:cubicBezTo>
                      <a:pt x="199" y="645"/>
                      <a:pt x="124" y="533"/>
                      <a:pt x="80" y="418"/>
                    </a:cubicBezTo>
                    <a:cubicBezTo>
                      <a:pt x="36" y="303"/>
                      <a:pt x="0" y="116"/>
                      <a:pt x="16" y="58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8" name="Freeform 429">
                <a:extLst>
                  <a:ext uri="{FF2B5EF4-FFF2-40B4-BE49-F238E27FC236}">
                    <a16:creationId xmlns:a16="http://schemas.microsoft.com/office/drawing/2014/main" id="{A771FB8E-0FFA-9B48-A12E-AB2F7B9723A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00" y="3094"/>
                <a:ext cx="717" cy="1073"/>
              </a:xfrm>
              <a:custGeom>
                <a:avLst/>
                <a:gdLst>
                  <a:gd name="T0" fmla="*/ 120 w 789"/>
                  <a:gd name="T1" fmla="*/ 1147 h 1180"/>
                  <a:gd name="T2" fmla="*/ 24 w 789"/>
                  <a:gd name="T3" fmla="*/ 1051 h 1180"/>
                  <a:gd name="T4" fmla="*/ 264 w 789"/>
                  <a:gd name="T5" fmla="*/ 747 h 1180"/>
                  <a:gd name="T6" fmla="*/ 504 w 789"/>
                  <a:gd name="T7" fmla="*/ 403 h 1180"/>
                  <a:gd name="T8" fmla="*/ 632 w 789"/>
                  <a:gd name="T9" fmla="*/ 51 h 1180"/>
                  <a:gd name="T10" fmla="*/ 776 w 789"/>
                  <a:gd name="T11" fmla="*/ 99 h 1180"/>
                  <a:gd name="T12" fmla="*/ 712 w 789"/>
                  <a:gd name="T13" fmla="*/ 379 h 1180"/>
                  <a:gd name="T14" fmla="*/ 560 w 789"/>
                  <a:gd name="T15" fmla="*/ 651 h 1180"/>
                  <a:gd name="T16" fmla="*/ 432 w 789"/>
                  <a:gd name="T17" fmla="*/ 851 h 1180"/>
                  <a:gd name="T18" fmla="*/ 120 w 789"/>
                  <a:gd name="T19" fmla="*/ 1147 h 1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9" h="1180">
                    <a:moveTo>
                      <a:pt x="120" y="1147"/>
                    </a:moveTo>
                    <a:cubicBezTo>
                      <a:pt x="52" y="1180"/>
                      <a:pt x="0" y="1118"/>
                      <a:pt x="24" y="1051"/>
                    </a:cubicBezTo>
                    <a:cubicBezTo>
                      <a:pt x="48" y="984"/>
                      <a:pt x="184" y="855"/>
                      <a:pt x="264" y="747"/>
                    </a:cubicBezTo>
                    <a:cubicBezTo>
                      <a:pt x="344" y="639"/>
                      <a:pt x="443" y="519"/>
                      <a:pt x="504" y="403"/>
                    </a:cubicBezTo>
                    <a:cubicBezTo>
                      <a:pt x="565" y="287"/>
                      <a:pt x="587" y="102"/>
                      <a:pt x="632" y="51"/>
                    </a:cubicBezTo>
                    <a:cubicBezTo>
                      <a:pt x="677" y="0"/>
                      <a:pt x="763" y="44"/>
                      <a:pt x="776" y="99"/>
                    </a:cubicBezTo>
                    <a:cubicBezTo>
                      <a:pt x="789" y="154"/>
                      <a:pt x="748" y="287"/>
                      <a:pt x="712" y="379"/>
                    </a:cubicBezTo>
                    <a:cubicBezTo>
                      <a:pt x="676" y="471"/>
                      <a:pt x="607" y="573"/>
                      <a:pt x="560" y="651"/>
                    </a:cubicBezTo>
                    <a:cubicBezTo>
                      <a:pt x="513" y="729"/>
                      <a:pt x="505" y="768"/>
                      <a:pt x="432" y="851"/>
                    </a:cubicBezTo>
                    <a:cubicBezTo>
                      <a:pt x="359" y="934"/>
                      <a:pt x="188" y="1114"/>
                      <a:pt x="120" y="1147"/>
                    </a:cubicBezTo>
                    <a:close/>
                  </a:path>
                </a:pathLst>
              </a:custGeom>
              <a:gradFill rotWithShape="1">
                <a:gsLst>
                  <a:gs pos="10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  <p:sp>
            <p:nvSpPr>
              <p:cNvPr id="59" name="Freeform 430">
                <a:extLst>
                  <a:ext uri="{FF2B5EF4-FFF2-40B4-BE49-F238E27FC236}">
                    <a16:creationId xmlns:a16="http://schemas.microsoft.com/office/drawing/2014/main" id="{22DEA500-B2FD-194E-AAFC-3936DDF6EC7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21385006">
                <a:off x="2253" y="3954"/>
                <a:ext cx="1443" cy="385"/>
              </a:xfrm>
              <a:custGeom>
                <a:avLst/>
                <a:gdLst>
                  <a:gd name="T0" fmla="*/ 30 w 1443"/>
                  <a:gd name="T1" fmla="*/ 116 h 385"/>
                  <a:gd name="T2" fmla="*/ 112 w 1443"/>
                  <a:gd name="T3" fmla="*/ 4 h 385"/>
                  <a:gd name="T4" fmla="*/ 430 w 1443"/>
                  <a:gd name="T5" fmla="*/ 140 h 385"/>
                  <a:gd name="T6" fmla="*/ 808 w 1443"/>
                  <a:gd name="T7" fmla="*/ 228 h 385"/>
                  <a:gd name="T8" fmla="*/ 1350 w 1443"/>
                  <a:gd name="T9" fmla="*/ 148 h 385"/>
                  <a:gd name="T10" fmla="*/ 1366 w 1443"/>
                  <a:gd name="T11" fmla="*/ 324 h 385"/>
                  <a:gd name="T12" fmla="*/ 886 w 1443"/>
                  <a:gd name="T13" fmla="*/ 380 h 385"/>
                  <a:gd name="T14" fmla="*/ 582 w 1443"/>
                  <a:gd name="T15" fmla="*/ 356 h 385"/>
                  <a:gd name="T16" fmla="*/ 294 w 1443"/>
                  <a:gd name="T17" fmla="*/ 292 h 385"/>
                  <a:gd name="T18" fmla="*/ 30 w 1443"/>
                  <a:gd name="T19" fmla="*/ 116 h 3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3" h="385">
                    <a:moveTo>
                      <a:pt x="30" y="116"/>
                    </a:moveTo>
                    <a:cubicBezTo>
                      <a:pt x="0" y="68"/>
                      <a:pt x="45" y="0"/>
                      <a:pt x="112" y="4"/>
                    </a:cubicBezTo>
                    <a:cubicBezTo>
                      <a:pt x="179" y="8"/>
                      <a:pt x="314" y="103"/>
                      <a:pt x="430" y="140"/>
                    </a:cubicBezTo>
                    <a:cubicBezTo>
                      <a:pt x="546" y="177"/>
                      <a:pt x="655" y="227"/>
                      <a:pt x="808" y="228"/>
                    </a:cubicBezTo>
                    <a:cubicBezTo>
                      <a:pt x="961" y="229"/>
                      <a:pt x="1257" y="132"/>
                      <a:pt x="1350" y="148"/>
                    </a:cubicBezTo>
                    <a:cubicBezTo>
                      <a:pt x="1443" y="164"/>
                      <a:pt x="1443" y="285"/>
                      <a:pt x="1366" y="324"/>
                    </a:cubicBezTo>
                    <a:cubicBezTo>
                      <a:pt x="1289" y="363"/>
                      <a:pt x="1017" y="375"/>
                      <a:pt x="886" y="380"/>
                    </a:cubicBezTo>
                    <a:cubicBezTo>
                      <a:pt x="755" y="385"/>
                      <a:pt x="681" y="371"/>
                      <a:pt x="582" y="356"/>
                    </a:cubicBezTo>
                    <a:cubicBezTo>
                      <a:pt x="483" y="341"/>
                      <a:pt x="386" y="332"/>
                      <a:pt x="294" y="292"/>
                    </a:cubicBezTo>
                    <a:cubicBezTo>
                      <a:pt x="202" y="252"/>
                      <a:pt x="57" y="164"/>
                      <a:pt x="30" y="116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accent6">
                      <a:lumMod val="75000"/>
                    </a:schemeClr>
                  </a:gs>
                  <a:gs pos="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 dirty="0"/>
              </a:p>
            </p:txBody>
          </p:sp>
        </p:grpSp>
        <p:sp>
          <p:nvSpPr>
            <p:cNvPr id="52" name="Freeform 427">
              <a:extLst>
                <a:ext uri="{FF2B5EF4-FFF2-40B4-BE49-F238E27FC236}">
                  <a16:creationId xmlns:a16="http://schemas.microsoft.com/office/drawing/2014/main" id="{D6F77A96-A815-DA47-908E-B24C0EC445A8}"/>
                </a:ext>
              </a:extLst>
            </p:cNvPr>
            <p:cNvSpPr>
              <a:spLocks noChangeAspect="1"/>
            </p:cNvSpPr>
            <p:nvPr/>
          </p:nvSpPr>
          <p:spPr bwMode="auto">
            <a:xfrm rot="2393676">
              <a:off x="7358658" y="3320989"/>
              <a:ext cx="529041" cy="908475"/>
            </a:xfrm>
            <a:custGeom>
              <a:avLst/>
              <a:gdLst>
                <a:gd name="T0" fmla="*/ 463 w 553"/>
                <a:gd name="T1" fmla="*/ 4 h 925"/>
                <a:gd name="T2" fmla="*/ 536 w 553"/>
                <a:gd name="T3" fmla="*/ 121 h 925"/>
                <a:gd name="T4" fmla="*/ 359 w 553"/>
                <a:gd name="T5" fmla="*/ 336 h 925"/>
                <a:gd name="T6" fmla="*/ 245 w 553"/>
                <a:gd name="T7" fmla="*/ 616 h 925"/>
                <a:gd name="T8" fmla="*/ 151 w 553"/>
                <a:gd name="T9" fmla="*/ 884 h 925"/>
                <a:gd name="T10" fmla="*/ 7 w 553"/>
                <a:gd name="T11" fmla="*/ 860 h 925"/>
                <a:gd name="T12" fmla="*/ 111 w 553"/>
                <a:gd name="T13" fmla="*/ 508 h 925"/>
                <a:gd name="T14" fmla="*/ 295 w 553"/>
                <a:gd name="T15" fmla="*/ 148 h 925"/>
                <a:gd name="T16" fmla="*/ 463 w 553"/>
                <a:gd name="T17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925">
                  <a:moveTo>
                    <a:pt x="463" y="4"/>
                  </a:moveTo>
                  <a:cubicBezTo>
                    <a:pt x="503" y="0"/>
                    <a:pt x="553" y="66"/>
                    <a:pt x="536" y="121"/>
                  </a:cubicBezTo>
                  <a:cubicBezTo>
                    <a:pt x="519" y="176"/>
                    <a:pt x="408" y="253"/>
                    <a:pt x="359" y="336"/>
                  </a:cubicBezTo>
                  <a:cubicBezTo>
                    <a:pt x="312" y="418"/>
                    <a:pt x="280" y="525"/>
                    <a:pt x="245" y="616"/>
                  </a:cubicBezTo>
                  <a:cubicBezTo>
                    <a:pt x="210" y="707"/>
                    <a:pt x="191" y="843"/>
                    <a:pt x="151" y="884"/>
                  </a:cubicBezTo>
                  <a:cubicBezTo>
                    <a:pt x="111" y="925"/>
                    <a:pt x="14" y="923"/>
                    <a:pt x="7" y="860"/>
                  </a:cubicBezTo>
                  <a:cubicBezTo>
                    <a:pt x="0" y="797"/>
                    <a:pt x="63" y="627"/>
                    <a:pt x="111" y="508"/>
                  </a:cubicBezTo>
                  <a:cubicBezTo>
                    <a:pt x="159" y="389"/>
                    <a:pt x="236" y="232"/>
                    <a:pt x="295" y="148"/>
                  </a:cubicBezTo>
                  <a:cubicBezTo>
                    <a:pt x="354" y="64"/>
                    <a:pt x="423" y="8"/>
                    <a:pt x="463" y="4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53" name="Freeform 427">
              <a:extLst>
                <a:ext uri="{FF2B5EF4-FFF2-40B4-BE49-F238E27FC236}">
                  <a16:creationId xmlns:a16="http://schemas.microsoft.com/office/drawing/2014/main" id="{37325E5C-62D5-6645-84C8-DE44A2B40B5D}"/>
                </a:ext>
              </a:extLst>
            </p:cNvPr>
            <p:cNvSpPr>
              <a:spLocks noChangeAspect="1"/>
            </p:cNvSpPr>
            <p:nvPr/>
          </p:nvSpPr>
          <p:spPr bwMode="auto">
            <a:xfrm rot="4986121">
              <a:off x="8366298" y="3342108"/>
              <a:ext cx="541806" cy="882646"/>
            </a:xfrm>
            <a:custGeom>
              <a:avLst/>
              <a:gdLst>
                <a:gd name="T0" fmla="*/ 463 w 553"/>
                <a:gd name="T1" fmla="*/ 4 h 925"/>
                <a:gd name="T2" fmla="*/ 536 w 553"/>
                <a:gd name="T3" fmla="*/ 121 h 925"/>
                <a:gd name="T4" fmla="*/ 359 w 553"/>
                <a:gd name="T5" fmla="*/ 336 h 925"/>
                <a:gd name="T6" fmla="*/ 245 w 553"/>
                <a:gd name="T7" fmla="*/ 616 h 925"/>
                <a:gd name="T8" fmla="*/ 151 w 553"/>
                <a:gd name="T9" fmla="*/ 884 h 925"/>
                <a:gd name="T10" fmla="*/ 7 w 553"/>
                <a:gd name="T11" fmla="*/ 860 h 925"/>
                <a:gd name="T12" fmla="*/ 111 w 553"/>
                <a:gd name="T13" fmla="*/ 508 h 925"/>
                <a:gd name="T14" fmla="*/ 295 w 553"/>
                <a:gd name="T15" fmla="*/ 148 h 925"/>
                <a:gd name="T16" fmla="*/ 463 w 553"/>
                <a:gd name="T17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925">
                  <a:moveTo>
                    <a:pt x="463" y="4"/>
                  </a:moveTo>
                  <a:cubicBezTo>
                    <a:pt x="503" y="0"/>
                    <a:pt x="553" y="66"/>
                    <a:pt x="536" y="121"/>
                  </a:cubicBezTo>
                  <a:cubicBezTo>
                    <a:pt x="519" y="176"/>
                    <a:pt x="408" y="253"/>
                    <a:pt x="359" y="336"/>
                  </a:cubicBezTo>
                  <a:cubicBezTo>
                    <a:pt x="312" y="418"/>
                    <a:pt x="280" y="525"/>
                    <a:pt x="245" y="616"/>
                  </a:cubicBezTo>
                  <a:cubicBezTo>
                    <a:pt x="210" y="707"/>
                    <a:pt x="191" y="843"/>
                    <a:pt x="151" y="884"/>
                  </a:cubicBezTo>
                  <a:cubicBezTo>
                    <a:pt x="111" y="925"/>
                    <a:pt x="14" y="923"/>
                    <a:pt x="7" y="860"/>
                  </a:cubicBezTo>
                  <a:cubicBezTo>
                    <a:pt x="0" y="797"/>
                    <a:pt x="63" y="627"/>
                    <a:pt x="111" y="508"/>
                  </a:cubicBezTo>
                  <a:cubicBezTo>
                    <a:pt x="159" y="389"/>
                    <a:pt x="236" y="232"/>
                    <a:pt x="295" y="148"/>
                  </a:cubicBezTo>
                  <a:cubicBezTo>
                    <a:pt x="354" y="64"/>
                    <a:pt x="423" y="8"/>
                    <a:pt x="463" y="4"/>
                  </a:cubicBezTo>
                  <a:close/>
                </a:path>
              </a:pathLst>
            </a:custGeom>
            <a:gradFill rotWithShape="1">
              <a:gsLst>
                <a:gs pos="8000">
                  <a:schemeClr val="accent6">
                    <a:lumMod val="75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54" name="Freeform 427">
              <a:extLst>
                <a:ext uri="{FF2B5EF4-FFF2-40B4-BE49-F238E27FC236}">
                  <a16:creationId xmlns:a16="http://schemas.microsoft.com/office/drawing/2014/main" id="{070F32EF-8078-AA49-9CB9-0AC4EB157FBB}"/>
                </a:ext>
              </a:extLst>
            </p:cNvPr>
            <p:cNvSpPr>
              <a:spLocks noChangeAspect="1"/>
            </p:cNvSpPr>
            <p:nvPr/>
          </p:nvSpPr>
          <p:spPr bwMode="auto">
            <a:xfrm rot="7928839">
              <a:off x="9198061" y="4097933"/>
              <a:ext cx="527804" cy="921748"/>
            </a:xfrm>
            <a:custGeom>
              <a:avLst/>
              <a:gdLst>
                <a:gd name="T0" fmla="*/ 463 w 553"/>
                <a:gd name="T1" fmla="*/ 4 h 925"/>
                <a:gd name="T2" fmla="*/ 536 w 553"/>
                <a:gd name="T3" fmla="*/ 121 h 925"/>
                <a:gd name="T4" fmla="*/ 359 w 553"/>
                <a:gd name="T5" fmla="*/ 336 h 925"/>
                <a:gd name="T6" fmla="*/ 245 w 553"/>
                <a:gd name="T7" fmla="*/ 616 h 925"/>
                <a:gd name="T8" fmla="*/ 151 w 553"/>
                <a:gd name="T9" fmla="*/ 884 h 925"/>
                <a:gd name="T10" fmla="*/ 7 w 553"/>
                <a:gd name="T11" fmla="*/ 860 h 925"/>
                <a:gd name="T12" fmla="*/ 111 w 553"/>
                <a:gd name="T13" fmla="*/ 508 h 925"/>
                <a:gd name="T14" fmla="*/ 295 w 553"/>
                <a:gd name="T15" fmla="*/ 148 h 925"/>
                <a:gd name="T16" fmla="*/ 463 w 553"/>
                <a:gd name="T17" fmla="*/ 4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3" h="925">
                  <a:moveTo>
                    <a:pt x="463" y="4"/>
                  </a:moveTo>
                  <a:cubicBezTo>
                    <a:pt x="503" y="0"/>
                    <a:pt x="553" y="66"/>
                    <a:pt x="536" y="121"/>
                  </a:cubicBezTo>
                  <a:cubicBezTo>
                    <a:pt x="519" y="176"/>
                    <a:pt x="408" y="253"/>
                    <a:pt x="359" y="336"/>
                  </a:cubicBezTo>
                  <a:cubicBezTo>
                    <a:pt x="312" y="418"/>
                    <a:pt x="280" y="525"/>
                    <a:pt x="245" y="616"/>
                  </a:cubicBezTo>
                  <a:cubicBezTo>
                    <a:pt x="210" y="707"/>
                    <a:pt x="191" y="843"/>
                    <a:pt x="151" y="884"/>
                  </a:cubicBezTo>
                  <a:cubicBezTo>
                    <a:pt x="111" y="925"/>
                    <a:pt x="14" y="923"/>
                    <a:pt x="7" y="860"/>
                  </a:cubicBezTo>
                  <a:cubicBezTo>
                    <a:pt x="0" y="797"/>
                    <a:pt x="63" y="627"/>
                    <a:pt x="111" y="508"/>
                  </a:cubicBezTo>
                  <a:cubicBezTo>
                    <a:pt x="159" y="389"/>
                    <a:pt x="236" y="232"/>
                    <a:pt x="295" y="148"/>
                  </a:cubicBezTo>
                  <a:cubicBezTo>
                    <a:pt x="354" y="64"/>
                    <a:pt x="423" y="8"/>
                    <a:pt x="463" y="4"/>
                  </a:cubicBezTo>
                  <a:close/>
                </a:path>
              </a:pathLst>
            </a:custGeom>
            <a:gradFill rotWithShape="1">
              <a:gsLst>
                <a:gs pos="100000">
                  <a:schemeClr val="accent6">
                    <a:lumMod val="75000"/>
                  </a:schemeClr>
                </a:gs>
                <a:gs pos="5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C47138-1179-954C-89AC-0C5054D68845}"/>
              </a:ext>
            </a:extLst>
          </p:cNvPr>
          <p:cNvGrpSpPr/>
          <p:nvPr/>
        </p:nvGrpSpPr>
        <p:grpSpPr>
          <a:xfrm>
            <a:off x="5472986" y="4370193"/>
            <a:ext cx="2969559" cy="573433"/>
            <a:chOff x="5420030" y="4397489"/>
            <a:chExt cx="2969559" cy="573433"/>
          </a:xfrm>
        </p:grpSpPr>
        <p:grpSp>
          <p:nvGrpSpPr>
            <p:cNvPr id="62" name="Group 987">
              <a:extLst>
                <a:ext uri="{FF2B5EF4-FFF2-40B4-BE49-F238E27FC236}">
                  <a16:creationId xmlns:a16="http://schemas.microsoft.com/office/drawing/2014/main" id="{457E7A1A-1A25-A049-AC86-9490DFCE81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0030" y="4477245"/>
              <a:ext cx="2969559" cy="417349"/>
              <a:chOff x="230" y="3122"/>
              <a:chExt cx="5525" cy="661"/>
            </a:xfrm>
          </p:grpSpPr>
          <p:grpSp>
            <p:nvGrpSpPr>
              <p:cNvPr id="82" name="Group 988">
                <a:extLst>
                  <a:ext uri="{FF2B5EF4-FFF2-40B4-BE49-F238E27FC236}">
                    <a16:creationId xmlns:a16="http://schemas.microsoft.com/office/drawing/2014/main" id="{681C096A-3A15-584D-BC33-A8A56D2191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65312">
                <a:off x="704" y="3133"/>
                <a:ext cx="990" cy="650"/>
                <a:chOff x="314" y="2958"/>
                <a:chExt cx="990" cy="650"/>
              </a:xfrm>
            </p:grpSpPr>
            <p:sp>
              <p:nvSpPr>
                <p:cNvPr id="108" name="AutoShape 989">
                  <a:extLst>
                    <a:ext uri="{FF2B5EF4-FFF2-40B4-BE49-F238E27FC236}">
                      <a16:creationId xmlns:a16="http://schemas.microsoft.com/office/drawing/2014/main" id="{19A61663-4549-764D-8526-7830560B239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96" y="3270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109" name="AutoShape 990">
                  <a:extLst>
                    <a:ext uri="{FF2B5EF4-FFF2-40B4-BE49-F238E27FC236}">
                      <a16:creationId xmlns:a16="http://schemas.microsoft.com/office/drawing/2014/main" id="{8DC8E495-CAA8-6A49-8D69-4B21EF3FD3A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815" y="2978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110" name="Freeform 991">
                  <a:extLst>
                    <a:ext uri="{FF2B5EF4-FFF2-40B4-BE49-F238E27FC236}">
                      <a16:creationId xmlns:a16="http://schemas.microsoft.com/office/drawing/2014/main" id="{174C8CA9-CE50-E24E-AAE7-9A53A175669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14" y="3322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1" name="Freeform 992">
                  <a:extLst>
                    <a:ext uri="{FF2B5EF4-FFF2-40B4-BE49-F238E27FC236}">
                      <a16:creationId xmlns:a16="http://schemas.microsoft.com/office/drawing/2014/main" id="{42A40AB7-2612-C34A-BC00-54B4E30D571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21" y="3428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2" name="Freeform 993">
                  <a:extLst>
                    <a:ext uri="{FF2B5EF4-FFF2-40B4-BE49-F238E27FC236}">
                      <a16:creationId xmlns:a16="http://schemas.microsoft.com/office/drawing/2014/main" id="{1148B74B-F6EB-C845-99B1-A5CB3F6F301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639" y="3186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3" name="Freeform 994">
                  <a:extLst>
                    <a:ext uri="{FF2B5EF4-FFF2-40B4-BE49-F238E27FC236}">
                      <a16:creationId xmlns:a16="http://schemas.microsoft.com/office/drawing/2014/main" id="{A90B71E5-05FE-3444-92EB-EB8EF4DEE3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36" y="3084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14" name="Freeform 995">
                  <a:extLst>
                    <a:ext uri="{FF2B5EF4-FFF2-40B4-BE49-F238E27FC236}">
                      <a16:creationId xmlns:a16="http://schemas.microsoft.com/office/drawing/2014/main" id="{41F64097-E774-E44C-AC30-F8FB5247A55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733" y="2958"/>
                  <a:ext cx="571" cy="151"/>
                </a:xfrm>
                <a:custGeom>
                  <a:avLst/>
                  <a:gdLst>
                    <a:gd name="T0" fmla="*/ 2604 w 2862"/>
                    <a:gd name="T1" fmla="*/ 0 h 756"/>
                    <a:gd name="T2" fmla="*/ 2724 w 2862"/>
                    <a:gd name="T3" fmla="*/ 138 h 756"/>
                    <a:gd name="T4" fmla="*/ 2862 w 2862"/>
                    <a:gd name="T5" fmla="*/ 240 h 756"/>
                    <a:gd name="T6" fmla="*/ 1938 w 2862"/>
                    <a:gd name="T7" fmla="*/ 474 h 756"/>
                    <a:gd name="T8" fmla="*/ 533 w 2862"/>
                    <a:gd name="T9" fmla="*/ 580 h 756"/>
                    <a:gd name="T10" fmla="*/ 396 w 2862"/>
                    <a:gd name="T11" fmla="*/ 743 h 756"/>
                    <a:gd name="T12" fmla="*/ 135 w 2862"/>
                    <a:gd name="T13" fmla="*/ 658 h 756"/>
                    <a:gd name="T14" fmla="*/ 6 w 2862"/>
                    <a:gd name="T15" fmla="*/ 528 h 756"/>
                    <a:gd name="T16" fmla="*/ 102 w 2862"/>
                    <a:gd name="T17" fmla="*/ 372 h 756"/>
                    <a:gd name="T18" fmla="*/ 564 w 2862"/>
                    <a:gd name="T19" fmla="*/ 282 h 756"/>
                    <a:gd name="T20" fmla="*/ 1716 w 2862"/>
                    <a:gd name="T21" fmla="*/ 210 h 756"/>
                    <a:gd name="T22" fmla="*/ 2604 w 2862"/>
                    <a:gd name="T23" fmla="*/ 0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62" h="756">
                      <a:moveTo>
                        <a:pt x="2604" y="0"/>
                      </a:moveTo>
                      <a:lnTo>
                        <a:pt x="2724" y="138"/>
                      </a:lnTo>
                      <a:lnTo>
                        <a:pt x="2862" y="240"/>
                      </a:lnTo>
                      <a:cubicBezTo>
                        <a:pt x="2731" y="296"/>
                        <a:pt x="2326" y="417"/>
                        <a:pt x="1938" y="474"/>
                      </a:cubicBezTo>
                      <a:cubicBezTo>
                        <a:pt x="1550" y="531"/>
                        <a:pt x="790" y="535"/>
                        <a:pt x="533" y="580"/>
                      </a:cubicBezTo>
                      <a:cubicBezTo>
                        <a:pt x="276" y="625"/>
                        <a:pt x="462" y="730"/>
                        <a:pt x="396" y="743"/>
                      </a:cubicBezTo>
                      <a:cubicBezTo>
                        <a:pt x="330" y="756"/>
                        <a:pt x="200" y="694"/>
                        <a:pt x="135" y="658"/>
                      </a:cubicBezTo>
                      <a:cubicBezTo>
                        <a:pt x="70" y="622"/>
                        <a:pt x="12" y="576"/>
                        <a:pt x="6" y="528"/>
                      </a:cubicBezTo>
                      <a:cubicBezTo>
                        <a:pt x="0" y="480"/>
                        <a:pt x="9" y="413"/>
                        <a:pt x="102" y="372"/>
                      </a:cubicBezTo>
                      <a:cubicBezTo>
                        <a:pt x="195" y="331"/>
                        <a:pt x="295" y="309"/>
                        <a:pt x="564" y="282"/>
                      </a:cubicBezTo>
                      <a:cubicBezTo>
                        <a:pt x="833" y="255"/>
                        <a:pt x="1376" y="257"/>
                        <a:pt x="1716" y="210"/>
                      </a:cubicBezTo>
                      <a:cubicBezTo>
                        <a:pt x="2056" y="163"/>
                        <a:pt x="2604" y="0"/>
                        <a:pt x="260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83" name="Group 996">
                <a:extLst>
                  <a:ext uri="{FF2B5EF4-FFF2-40B4-BE49-F238E27FC236}">
                    <a16:creationId xmlns:a16="http://schemas.microsoft.com/office/drawing/2014/main" id="{46548760-D482-E745-B03E-09A2A9821E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52" y="3263"/>
                <a:ext cx="1028" cy="348"/>
                <a:chOff x="1539" y="3324"/>
                <a:chExt cx="1028" cy="348"/>
              </a:xfrm>
            </p:grpSpPr>
            <p:sp>
              <p:nvSpPr>
                <p:cNvPr id="102" name="AutoShape 997">
                  <a:extLst>
                    <a:ext uri="{FF2B5EF4-FFF2-40B4-BE49-F238E27FC236}">
                      <a16:creationId xmlns:a16="http://schemas.microsoft.com/office/drawing/2014/main" id="{F616C802-C0E1-344E-BF0A-B04FD9616B8C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165312">
                  <a:off x="1646" y="3324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103" name="AutoShape 998">
                  <a:extLst>
                    <a:ext uri="{FF2B5EF4-FFF2-40B4-BE49-F238E27FC236}">
                      <a16:creationId xmlns:a16="http://schemas.microsoft.com/office/drawing/2014/main" id="{4F53AD16-254E-A94D-B28B-CE21AE5263AD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 rot="2165312">
                  <a:off x="2157" y="3334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104" name="Freeform 999">
                  <a:extLst>
                    <a:ext uri="{FF2B5EF4-FFF2-40B4-BE49-F238E27FC236}">
                      <a16:creationId xmlns:a16="http://schemas.microsoft.com/office/drawing/2014/main" id="{87A5C9B2-8575-8B4F-B236-01519E7212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780592">
                  <a:off x="1593" y="3383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5" name="Freeform 1000">
                  <a:extLst>
                    <a:ext uri="{FF2B5EF4-FFF2-40B4-BE49-F238E27FC236}">
                      <a16:creationId xmlns:a16="http://schemas.microsoft.com/office/drawing/2014/main" id="{25E7F45E-FE6D-BF4A-B0D3-1885A922B799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780592">
                  <a:off x="1539" y="3472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6" name="Freeform 1001">
                  <a:extLst>
                    <a:ext uri="{FF2B5EF4-FFF2-40B4-BE49-F238E27FC236}">
                      <a16:creationId xmlns:a16="http://schemas.microsoft.com/office/drawing/2014/main" id="{FC7D9193-0A08-9E43-A1EB-C90AB058AD0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65312">
                  <a:off x="1926" y="3494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7" name="Freeform 1002">
                  <a:extLst>
                    <a:ext uri="{FF2B5EF4-FFF2-40B4-BE49-F238E27FC236}">
                      <a16:creationId xmlns:a16="http://schemas.microsoft.com/office/drawing/2014/main" id="{2474C28F-AA93-3645-946E-B911EBA56FC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165312">
                  <a:off x="2074" y="3446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84" name="Group 1003">
                <a:extLst>
                  <a:ext uri="{FF2B5EF4-FFF2-40B4-BE49-F238E27FC236}">
                    <a16:creationId xmlns:a16="http://schemas.microsoft.com/office/drawing/2014/main" id="{DD9FDD0E-23D4-8243-9D2F-5A9473C3BC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65312">
                <a:off x="3748" y="3131"/>
                <a:ext cx="990" cy="650"/>
                <a:chOff x="2773" y="1163"/>
                <a:chExt cx="990" cy="650"/>
              </a:xfrm>
            </p:grpSpPr>
            <p:sp>
              <p:nvSpPr>
                <p:cNvPr id="95" name="AutoShape 1004">
                  <a:extLst>
                    <a:ext uri="{FF2B5EF4-FFF2-40B4-BE49-F238E27FC236}">
                      <a16:creationId xmlns:a16="http://schemas.microsoft.com/office/drawing/2014/main" id="{7F5687DA-4D7C-794A-931A-91FC3B5379F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855" y="1475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96" name="AutoShape 1005">
                  <a:extLst>
                    <a:ext uri="{FF2B5EF4-FFF2-40B4-BE49-F238E27FC236}">
                      <a16:creationId xmlns:a16="http://schemas.microsoft.com/office/drawing/2014/main" id="{71CBCF11-70C9-E64F-9C96-CF5E573FF68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274" y="1183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97" name="Freeform 1006">
                  <a:extLst>
                    <a:ext uri="{FF2B5EF4-FFF2-40B4-BE49-F238E27FC236}">
                      <a16:creationId xmlns:a16="http://schemas.microsoft.com/office/drawing/2014/main" id="{A1EEA4CE-E3F2-0D4B-AEE1-CDC4D4FA9CA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2773" y="1527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8" name="Freeform 1007">
                  <a:extLst>
                    <a:ext uri="{FF2B5EF4-FFF2-40B4-BE49-F238E27FC236}">
                      <a16:creationId xmlns:a16="http://schemas.microsoft.com/office/drawing/2014/main" id="{04012942-1B20-4E4B-A2B1-AE09A66A382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2780" y="1633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9" name="Freeform 1008">
                  <a:extLst>
                    <a:ext uri="{FF2B5EF4-FFF2-40B4-BE49-F238E27FC236}">
                      <a16:creationId xmlns:a16="http://schemas.microsoft.com/office/drawing/2014/main" id="{36BAA50C-7A62-B847-A7D7-5609920874E4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098" y="1391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0" name="Freeform 1009">
                  <a:extLst>
                    <a:ext uri="{FF2B5EF4-FFF2-40B4-BE49-F238E27FC236}">
                      <a16:creationId xmlns:a16="http://schemas.microsoft.com/office/drawing/2014/main" id="{2882657E-F194-BF43-8121-648B1D1F4AF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95" y="1289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01" name="Freeform 1010">
                  <a:extLst>
                    <a:ext uri="{FF2B5EF4-FFF2-40B4-BE49-F238E27FC236}">
                      <a16:creationId xmlns:a16="http://schemas.microsoft.com/office/drawing/2014/main" id="{256A0CE6-1C63-6D4D-BDB9-8CEE1D5E7D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192" y="1163"/>
                  <a:ext cx="571" cy="151"/>
                </a:xfrm>
                <a:custGeom>
                  <a:avLst/>
                  <a:gdLst>
                    <a:gd name="T0" fmla="*/ 2604 w 2862"/>
                    <a:gd name="T1" fmla="*/ 0 h 756"/>
                    <a:gd name="T2" fmla="*/ 2724 w 2862"/>
                    <a:gd name="T3" fmla="*/ 138 h 756"/>
                    <a:gd name="T4" fmla="*/ 2862 w 2862"/>
                    <a:gd name="T5" fmla="*/ 240 h 756"/>
                    <a:gd name="T6" fmla="*/ 1938 w 2862"/>
                    <a:gd name="T7" fmla="*/ 474 h 756"/>
                    <a:gd name="T8" fmla="*/ 533 w 2862"/>
                    <a:gd name="T9" fmla="*/ 580 h 756"/>
                    <a:gd name="T10" fmla="*/ 396 w 2862"/>
                    <a:gd name="T11" fmla="*/ 743 h 756"/>
                    <a:gd name="T12" fmla="*/ 135 w 2862"/>
                    <a:gd name="T13" fmla="*/ 658 h 756"/>
                    <a:gd name="T14" fmla="*/ 6 w 2862"/>
                    <a:gd name="T15" fmla="*/ 528 h 756"/>
                    <a:gd name="T16" fmla="*/ 102 w 2862"/>
                    <a:gd name="T17" fmla="*/ 372 h 756"/>
                    <a:gd name="T18" fmla="*/ 564 w 2862"/>
                    <a:gd name="T19" fmla="*/ 282 h 756"/>
                    <a:gd name="T20" fmla="*/ 1716 w 2862"/>
                    <a:gd name="T21" fmla="*/ 210 h 756"/>
                    <a:gd name="T22" fmla="*/ 2604 w 2862"/>
                    <a:gd name="T23" fmla="*/ 0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62" h="756">
                      <a:moveTo>
                        <a:pt x="2604" y="0"/>
                      </a:moveTo>
                      <a:lnTo>
                        <a:pt x="2724" y="138"/>
                      </a:lnTo>
                      <a:lnTo>
                        <a:pt x="2862" y="240"/>
                      </a:lnTo>
                      <a:cubicBezTo>
                        <a:pt x="2731" y="296"/>
                        <a:pt x="2326" y="417"/>
                        <a:pt x="1938" y="474"/>
                      </a:cubicBezTo>
                      <a:cubicBezTo>
                        <a:pt x="1550" y="531"/>
                        <a:pt x="790" y="535"/>
                        <a:pt x="533" y="580"/>
                      </a:cubicBezTo>
                      <a:cubicBezTo>
                        <a:pt x="276" y="625"/>
                        <a:pt x="462" y="730"/>
                        <a:pt x="396" y="743"/>
                      </a:cubicBezTo>
                      <a:cubicBezTo>
                        <a:pt x="330" y="756"/>
                        <a:pt x="200" y="694"/>
                        <a:pt x="135" y="658"/>
                      </a:cubicBezTo>
                      <a:cubicBezTo>
                        <a:pt x="70" y="622"/>
                        <a:pt x="12" y="576"/>
                        <a:pt x="6" y="528"/>
                      </a:cubicBezTo>
                      <a:cubicBezTo>
                        <a:pt x="0" y="480"/>
                        <a:pt x="9" y="413"/>
                        <a:pt x="102" y="372"/>
                      </a:cubicBezTo>
                      <a:cubicBezTo>
                        <a:pt x="195" y="331"/>
                        <a:pt x="295" y="309"/>
                        <a:pt x="564" y="282"/>
                      </a:cubicBezTo>
                      <a:cubicBezTo>
                        <a:pt x="833" y="255"/>
                        <a:pt x="1376" y="257"/>
                        <a:pt x="1716" y="210"/>
                      </a:cubicBezTo>
                      <a:cubicBezTo>
                        <a:pt x="2056" y="163"/>
                        <a:pt x="2604" y="0"/>
                        <a:pt x="260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85" name="Group 1011">
                <a:extLst>
                  <a:ext uri="{FF2B5EF4-FFF2-40B4-BE49-F238E27FC236}">
                    <a16:creationId xmlns:a16="http://schemas.microsoft.com/office/drawing/2014/main" id="{05ACFCF7-6826-5549-BF88-9367A137C9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2165312">
                <a:off x="4765" y="3122"/>
                <a:ext cx="990" cy="650"/>
                <a:chOff x="3589" y="557"/>
                <a:chExt cx="990" cy="650"/>
              </a:xfrm>
            </p:grpSpPr>
            <p:sp>
              <p:nvSpPr>
                <p:cNvPr id="88" name="AutoShape 1012">
                  <a:extLst>
                    <a:ext uri="{FF2B5EF4-FFF2-40B4-BE49-F238E27FC236}">
                      <a16:creationId xmlns:a16="http://schemas.microsoft.com/office/drawing/2014/main" id="{028305C8-A952-5947-B26A-9F835168EEE4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71" y="869"/>
                  <a:ext cx="317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89" name="AutoShape 1013">
                  <a:extLst>
                    <a:ext uri="{FF2B5EF4-FFF2-40B4-BE49-F238E27FC236}">
                      <a16:creationId xmlns:a16="http://schemas.microsoft.com/office/drawing/2014/main" id="{772F1A0B-FDC9-504E-9064-F3202801D32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090" y="577"/>
                  <a:ext cx="316" cy="338"/>
                </a:xfrm>
                <a:prstGeom prst="roundRect">
                  <a:avLst>
                    <a:gd name="adj" fmla="val 44167"/>
                  </a:avLst>
                </a:prstGeom>
                <a:gradFill rotWithShape="1">
                  <a:gsLst>
                    <a:gs pos="0">
                      <a:srgbClr val="93BF67">
                        <a:gamma/>
                        <a:shade val="46275"/>
                        <a:invGamma/>
                      </a:srgbClr>
                    </a:gs>
                    <a:gs pos="50000">
                      <a:srgbClr val="93BF67"/>
                    </a:gs>
                    <a:gs pos="100000">
                      <a:srgbClr val="93BF67">
                        <a:gamma/>
                        <a:shade val="46275"/>
                        <a:invGamma/>
                      </a:srgb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6350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sz="1350"/>
                </a:p>
              </p:txBody>
            </p:sp>
            <p:sp>
              <p:nvSpPr>
                <p:cNvPr id="90" name="Freeform 1014">
                  <a:extLst>
                    <a:ext uri="{FF2B5EF4-FFF2-40B4-BE49-F238E27FC236}">
                      <a16:creationId xmlns:a16="http://schemas.microsoft.com/office/drawing/2014/main" id="{B06CB801-C47A-E14A-889C-A70CE9F55CC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589" y="921"/>
                  <a:ext cx="476" cy="138"/>
                </a:xfrm>
                <a:custGeom>
                  <a:avLst/>
                  <a:gdLst>
                    <a:gd name="T0" fmla="*/ 530 w 2413"/>
                    <a:gd name="T1" fmla="*/ 13 h 750"/>
                    <a:gd name="T2" fmla="*/ 260 w 2413"/>
                    <a:gd name="T3" fmla="*/ 62 h 750"/>
                    <a:gd name="T4" fmla="*/ 74 w 2413"/>
                    <a:gd name="T5" fmla="*/ 188 h 750"/>
                    <a:gd name="T6" fmla="*/ 62 w 2413"/>
                    <a:gd name="T7" fmla="*/ 372 h 750"/>
                    <a:gd name="T8" fmla="*/ 446 w 2413"/>
                    <a:gd name="T9" fmla="*/ 468 h 750"/>
                    <a:gd name="T10" fmla="*/ 1874 w 2413"/>
                    <a:gd name="T11" fmla="*/ 559 h 750"/>
                    <a:gd name="T12" fmla="*/ 2012 w 2413"/>
                    <a:gd name="T13" fmla="*/ 736 h 750"/>
                    <a:gd name="T14" fmla="*/ 2276 w 2413"/>
                    <a:gd name="T15" fmla="*/ 644 h 750"/>
                    <a:gd name="T16" fmla="*/ 2408 w 2413"/>
                    <a:gd name="T17" fmla="*/ 470 h 750"/>
                    <a:gd name="T18" fmla="*/ 2306 w 2413"/>
                    <a:gd name="T19" fmla="*/ 296 h 750"/>
                    <a:gd name="T20" fmla="*/ 1916 w 2413"/>
                    <a:gd name="T21" fmla="*/ 232 h 750"/>
                    <a:gd name="T22" fmla="*/ 584 w 2413"/>
                    <a:gd name="T23" fmla="*/ 141 h 750"/>
                    <a:gd name="T24" fmla="*/ 530 w 2413"/>
                    <a:gd name="T25" fmla="*/ 13 h 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413" h="750">
                      <a:moveTo>
                        <a:pt x="530" y="13"/>
                      </a:moveTo>
                      <a:cubicBezTo>
                        <a:pt x="476" y="0"/>
                        <a:pt x="336" y="33"/>
                        <a:pt x="260" y="62"/>
                      </a:cubicBezTo>
                      <a:cubicBezTo>
                        <a:pt x="184" y="91"/>
                        <a:pt x="107" y="136"/>
                        <a:pt x="74" y="188"/>
                      </a:cubicBezTo>
                      <a:cubicBezTo>
                        <a:pt x="41" y="240"/>
                        <a:pt x="0" y="325"/>
                        <a:pt x="62" y="372"/>
                      </a:cubicBezTo>
                      <a:cubicBezTo>
                        <a:pt x="124" y="419"/>
                        <a:pt x="144" y="437"/>
                        <a:pt x="446" y="468"/>
                      </a:cubicBezTo>
                      <a:cubicBezTo>
                        <a:pt x="748" y="499"/>
                        <a:pt x="1613" y="515"/>
                        <a:pt x="1874" y="559"/>
                      </a:cubicBezTo>
                      <a:cubicBezTo>
                        <a:pt x="2135" y="604"/>
                        <a:pt x="1945" y="722"/>
                        <a:pt x="2012" y="736"/>
                      </a:cubicBezTo>
                      <a:cubicBezTo>
                        <a:pt x="2079" y="750"/>
                        <a:pt x="2210" y="688"/>
                        <a:pt x="2276" y="644"/>
                      </a:cubicBezTo>
                      <a:cubicBezTo>
                        <a:pt x="2342" y="600"/>
                        <a:pt x="2403" y="528"/>
                        <a:pt x="2408" y="470"/>
                      </a:cubicBezTo>
                      <a:cubicBezTo>
                        <a:pt x="2413" y="412"/>
                        <a:pt x="2388" y="336"/>
                        <a:pt x="2306" y="296"/>
                      </a:cubicBezTo>
                      <a:cubicBezTo>
                        <a:pt x="2224" y="256"/>
                        <a:pt x="2203" y="258"/>
                        <a:pt x="1916" y="232"/>
                      </a:cubicBezTo>
                      <a:cubicBezTo>
                        <a:pt x="1629" y="206"/>
                        <a:pt x="815" y="178"/>
                        <a:pt x="584" y="141"/>
                      </a:cubicBezTo>
                      <a:cubicBezTo>
                        <a:pt x="353" y="105"/>
                        <a:pt x="541" y="40"/>
                        <a:pt x="530" y="13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1" name="Freeform 1015">
                  <a:extLst>
                    <a:ext uri="{FF2B5EF4-FFF2-40B4-BE49-F238E27FC236}">
                      <a16:creationId xmlns:a16="http://schemas.microsoft.com/office/drawing/2014/main" id="{101D7D1E-DC01-EB4D-A306-E2DC1C9EED3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-384720">
                  <a:off x="3596" y="1027"/>
                  <a:ext cx="469" cy="132"/>
                </a:xfrm>
                <a:custGeom>
                  <a:avLst/>
                  <a:gdLst>
                    <a:gd name="T0" fmla="*/ 1869 w 2395"/>
                    <a:gd name="T1" fmla="*/ 652 h 664"/>
                    <a:gd name="T2" fmla="*/ 2137 w 2395"/>
                    <a:gd name="T3" fmla="*/ 609 h 664"/>
                    <a:gd name="T4" fmla="*/ 2322 w 2395"/>
                    <a:gd name="T5" fmla="*/ 497 h 664"/>
                    <a:gd name="T6" fmla="*/ 2333 w 2395"/>
                    <a:gd name="T7" fmla="*/ 334 h 664"/>
                    <a:gd name="T8" fmla="*/ 1952 w 2395"/>
                    <a:gd name="T9" fmla="*/ 248 h 664"/>
                    <a:gd name="T10" fmla="*/ 535 w 2395"/>
                    <a:gd name="T11" fmla="*/ 168 h 664"/>
                    <a:gd name="T12" fmla="*/ 392 w 2395"/>
                    <a:gd name="T13" fmla="*/ 13 h 664"/>
                    <a:gd name="T14" fmla="*/ 136 w 2395"/>
                    <a:gd name="T15" fmla="*/ 92 h 664"/>
                    <a:gd name="T16" fmla="*/ 5 w 2395"/>
                    <a:gd name="T17" fmla="*/ 247 h 664"/>
                    <a:gd name="T18" fmla="*/ 106 w 2395"/>
                    <a:gd name="T19" fmla="*/ 401 h 664"/>
                    <a:gd name="T20" fmla="*/ 493 w 2395"/>
                    <a:gd name="T21" fmla="*/ 458 h 664"/>
                    <a:gd name="T22" fmla="*/ 1815 w 2395"/>
                    <a:gd name="T23" fmla="*/ 539 h 664"/>
                    <a:gd name="T24" fmla="*/ 1869 w 2395"/>
                    <a:gd name="T25" fmla="*/ 652 h 6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395" h="664">
                      <a:moveTo>
                        <a:pt x="1869" y="652"/>
                      </a:moveTo>
                      <a:cubicBezTo>
                        <a:pt x="1923" y="664"/>
                        <a:pt x="2062" y="635"/>
                        <a:pt x="2137" y="609"/>
                      </a:cubicBezTo>
                      <a:cubicBezTo>
                        <a:pt x="2212" y="583"/>
                        <a:pt x="2289" y="543"/>
                        <a:pt x="2322" y="497"/>
                      </a:cubicBezTo>
                      <a:cubicBezTo>
                        <a:pt x="2354" y="451"/>
                        <a:pt x="2395" y="375"/>
                        <a:pt x="2333" y="334"/>
                      </a:cubicBezTo>
                      <a:cubicBezTo>
                        <a:pt x="2272" y="292"/>
                        <a:pt x="2252" y="276"/>
                        <a:pt x="1952" y="248"/>
                      </a:cubicBezTo>
                      <a:cubicBezTo>
                        <a:pt x="1653" y="221"/>
                        <a:pt x="795" y="207"/>
                        <a:pt x="535" y="168"/>
                      </a:cubicBezTo>
                      <a:cubicBezTo>
                        <a:pt x="275" y="129"/>
                        <a:pt x="458" y="26"/>
                        <a:pt x="392" y="13"/>
                      </a:cubicBezTo>
                      <a:cubicBezTo>
                        <a:pt x="326" y="0"/>
                        <a:pt x="201" y="53"/>
                        <a:pt x="136" y="92"/>
                      </a:cubicBezTo>
                      <a:cubicBezTo>
                        <a:pt x="71" y="131"/>
                        <a:pt x="10" y="195"/>
                        <a:pt x="5" y="247"/>
                      </a:cubicBezTo>
                      <a:cubicBezTo>
                        <a:pt x="0" y="298"/>
                        <a:pt x="25" y="366"/>
                        <a:pt x="106" y="401"/>
                      </a:cubicBezTo>
                      <a:cubicBezTo>
                        <a:pt x="188" y="437"/>
                        <a:pt x="208" y="435"/>
                        <a:pt x="493" y="458"/>
                      </a:cubicBezTo>
                      <a:cubicBezTo>
                        <a:pt x="778" y="481"/>
                        <a:pt x="1586" y="506"/>
                        <a:pt x="1815" y="539"/>
                      </a:cubicBezTo>
                      <a:cubicBezTo>
                        <a:pt x="2045" y="571"/>
                        <a:pt x="1858" y="628"/>
                        <a:pt x="1869" y="65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2" name="Freeform 1016">
                  <a:extLst>
                    <a:ext uri="{FF2B5EF4-FFF2-40B4-BE49-F238E27FC236}">
                      <a16:creationId xmlns:a16="http://schemas.microsoft.com/office/drawing/2014/main" id="{B420009F-0A3E-7A43-8F12-D55166C1DAA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914" y="785"/>
                  <a:ext cx="573" cy="140"/>
                </a:xfrm>
                <a:custGeom>
                  <a:avLst/>
                  <a:gdLst>
                    <a:gd name="T0" fmla="*/ 240 w 2877"/>
                    <a:gd name="T1" fmla="*/ 705 h 705"/>
                    <a:gd name="T2" fmla="*/ 150 w 2877"/>
                    <a:gd name="T3" fmla="*/ 597 h 705"/>
                    <a:gd name="T4" fmla="*/ 0 w 2877"/>
                    <a:gd name="T5" fmla="*/ 495 h 705"/>
                    <a:gd name="T6" fmla="*/ 1128 w 2877"/>
                    <a:gd name="T7" fmla="*/ 255 h 705"/>
                    <a:gd name="T8" fmla="*/ 2344 w 2877"/>
                    <a:gd name="T9" fmla="*/ 176 h 705"/>
                    <a:gd name="T10" fmla="*/ 2481 w 2877"/>
                    <a:gd name="T11" fmla="*/ 13 h 705"/>
                    <a:gd name="T12" fmla="*/ 2742 w 2877"/>
                    <a:gd name="T13" fmla="*/ 98 h 705"/>
                    <a:gd name="T14" fmla="*/ 2874 w 2877"/>
                    <a:gd name="T15" fmla="*/ 243 h 705"/>
                    <a:gd name="T16" fmla="*/ 2760 w 2877"/>
                    <a:gd name="T17" fmla="*/ 381 h 705"/>
                    <a:gd name="T18" fmla="*/ 2382 w 2877"/>
                    <a:gd name="T19" fmla="*/ 471 h 705"/>
                    <a:gd name="T20" fmla="*/ 1104 w 2877"/>
                    <a:gd name="T21" fmla="*/ 549 h 705"/>
                    <a:gd name="T22" fmla="*/ 240 w 2877"/>
                    <a:gd name="T23" fmla="*/ 705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77" h="705">
                      <a:moveTo>
                        <a:pt x="240" y="705"/>
                      </a:moveTo>
                      <a:lnTo>
                        <a:pt x="150" y="597"/>
                      </a:lnTo>
                      <a:lnTo>
                        <a:pt x="0" y="495"/>
                      </a:lnTo>
                      <a:cubicBezTo>
                        <a:pt x="163" y="438"/>
                        <a:pt x="737" y="308"/>
                        <a:pt x="1128" y="255"/>
                      </a:cubicBezTo>
                      <a:cubicBezTo>
                        <a:pt x="1519" y="202"/>
                        <a:pt x="2119" y="216"/>
                        <a:pt x="2344" y="176"/>
                      </a:cubicBezTo>
                      <a:cubicBezTo>
                        <a:pt x="2569" y="136"/>
                        <a:pt x="2415" y="26"/>
                        <a:pt x="2481" y="13"/>
                      </a:cubicBezTo>
                      <a:cubicBezTo>
                        <a:pt x="2547" y="0"/>
                        <a:pt x="2677" y="60"/>
                        <a:pt x="2742" y="98"/>
                      </a:cubicBezTo>
                      <a:cubicBezTo>
                        <a:pt x="2807" y="136"/>
                        <a:pt x="2871" y="196"/>
                        <a:pt x="2874" y="243"/>
                      </a:cubicBezTo>
                      <a:cubicBezTo>
                        <a:pt x="2877" y="290"/>
                        <a:pt x="2842" y="343"/>
                        <a:pt x="2760" y="381"/>
                      </a:cubicBezTo>
                      <a:cubicBezTo>
                        <a:pt x="2678" y="419"/>
                        <a:pt x="2658" y="443"/>
                        <a:pt x="2382" y="471"/>
                      </a:cubicBezTo>
                      <a:cubicBezTo>
                        <a:pt x="2106" y="499"/>
                        <a:pt x="1461" y="510"/>
                        <a:pt x="1104" y="549"/>
                      </a:cubicBezTo>
                      <a:cubicBezTo>
                        <a:pt x="747" y="588"/>
                        <a:pt x="420" y="673"/>
                        <a:pt x="240" y="705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3" name="Freeform 1017">
                  <a:extLst>
                    <a:ext uri="{FF2B5EF4-FFF2-40B4-BE49-F238E27FC236}">
                      <a16:creationId xmlns:a16="http://schemas.microsoft.com/office/drawing/2014/main" id="{E0E935A0-3BD1-AE43-AC6B-F47ED2C4FF3A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11" y="683"/>
                  <a:ext cx="493" cy="131"/>
                </a:xfrm>
                <a:custGeom>
                  <a:avLst/>
                  <a:gdLst>
                    <a:gd name="T0" fmla="*/ 1995 w 2503"/>
                    <a:gd name="T1" fmla="*/ 12 h 661"/>
                    <a:gd name="T2" fmla="*/ 2233 w 2503"/>
                    <a:gd name="T3" fmla="*/ 59 h 661"/>
                    <a:gd name="T4" fmla="*/ 2427 w 2503"/>
                    <a:gd name="T5" fmla="*/ 171 h 661"/>
                    <a:gd name="T6" fmla="*/ 2438 w 2503"/>
                    <a:gd name="T7" fmla="*/ 334 h 661"/>
                    <a:gd name="T8" fmla="*/ 2040 w 2503"/>
                    <a:gd name="T9" fmla="*/ 420 h 661"/>
                    <a:gd name="T10" fmla="*/ 559 w 2503"/>
                    <a:gd name="T11" fmla="*/ 500 h 661"/>
                    <a:gd name="T12" fmla="*/ 399 w 2503"/>
                    <a:gd name="T13" fmla="*/ 648 h 661"/>
                    <a:gd name="T14" fmla="*/ 142 w 2503"/>
                    <a:gd name="T15" fmla="*/ 576 h 661"/>
                    <a:gd name="T16" fmla="*/ 5 w 2503"/>
                    <a:gd name="T17" fmla="*/ 421 h 661"/>
                    <a:gd name="T18" fmla="*/ 111 w 2503"/>
                    <a:gd name="T19" fmla="*/ 267 h 661"/>
                    <a:gd name="T20" fmla="*/ 515 w 2503"/>
                    <a:gd name="T21" fmla="*/ 210 h 661"/>
                    <a:gd name="T22" fmla="*/ 1897 w 2503"/>
                    <a:gd name="T23" fmla="*/ 129 h 661"/>
                    <a:gd name="T24" fmla="*/ 1995 w 2503"/>
                    <a:gd name="T25" fmla="*/ 12 h 6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2503" h="661">
                      <a:moveTo>
                        <a:pt x="1995" y="12"/>
                      </a:moveTo>
                      <a:cubicBezTo>
                        <a:pt x="2051" y="0"/>
                        <a:pt x="2161" y="33"/>
                        <a:pt x="2233" y="59"/>
                      </a:cubicBezTo>
                      <a:cubicBezTo>
                        <a:pt x="2305" y="85"/>
                        <a:pt x="2392" y="125"/>
                        <a:pt x="2427" y="171"/>
                      </a:cubicBezTo>
                      <a:cubicBezTo>
                        <a:pt x="2460" y="217"/>
                        <a:pt x="2503" y="293"/>
                        <a:pt x="2438" y="334"/>
                      </a:cubicBezTo>
                      <a:cubicBezTo>
                        <a:pt x="2374" y="376"/>
                        <a:pt x="2354" y="392"/>
                        <a:pt x="2040" y="420"/>
                      </a:cubicBezTo>
                      <a:cubicBezTo>
                        <a:pt x="1728" y="447"/>
                        <a:pt x="833" y="462"/>
                        <a:pt x="559" y="500"/>
                      </a:cubicBezTo>
                      <a:cubicBezTo>
                        <a:pt x="285" y="538"/>
                        <a:pt x="468" y="635"/>
                        <a:pt x="399" y="648"/>
                      </a:cubicBezTo>
                      <a:cubicBezTo>
                        <a:pt x="330" y="661"/>
                        <a:pt x="208" y="614"/>
                        <a:pt x="142" y="576"/>
                      </a:cubicBezTo>
                      <a:cubicBezTo>
                        <a:pt x="76" y="538"/>
                        <a:pt x="10" y="473"/>
                        <a:pt x="5" y="421"/>
                      </a:cubicBezTo>
                      <a:cubicBezTo>
                        <a:pt x="0" y="370"/>
                        <a:pt x="26" y="302"/>
                        <a:pt x="111" y="267"/>
                      </a:cubicBezTo>
                      <a:cubicBezTo>
                        <a:pt x="196" y="231"/>
                        <a:pt x="217" y="233"/>
                        <a:pt x="515" y="210"/>
                      </a:cubicBezTo>
                      <a:cubicBezTo>
                        <a:pt x="813" y="187"/>
                        <a:pt x="1650" y="162"/>
                        <a:pt x="1897" y="129"/>
                      </a:cubicBezTo>
                      <a:cubicBezTo>
                        <a:pt x="2144" y="96"/>
                        <a:pt x="1939" y="24"/>
                        <a:pt x="1995" y="12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4" name="Freeform 1018">
                  <a:extLst>
                    <a:ext uri="{FF2B5EF4-FFF2-40B4-BE49-F238E27FC236}">
                      <a16:creationId xmlns:a16="http://schemas.microsoft.com/office/drawing/2014/main" id="{14B80B66-A109-7E4D-A433-2CC33CEAF8A1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4008" y="557"/>
                  <a:ext cx="571" cy="151"/>
                </a:xfrm>
                <a:custGeom>
                  <a:avLst/>
                  <a:gdLst>
                    <a:gd name="T0" fmla="*/ 2604 w 2862"/>
                    <a:gd name="T1" fmla="*/ 0 h 756"/>
                    <a:gd name="T2" fmla="*/ 2724 w 2862"/>
                    <a:gd name="T3" fmla="*/ 138 h 756"/>
                    <a:gd name="T4" fmla="*/ 2862 w 2862"/>
                    <a:gd name="T5" fmla="*/ 240 h 756"/>
                    <a:gd name="T6" fmla="*/ 1938 w 2862"/>
                    <a:gd name="T7" fmla="*/ 474 h 756"/>
                    <a:gd name="T8" fmla="*/ 533 w 2862"/>
                    <a:gd name="T9" fmla="*/ 580 h 756"/>
                    <a:gd name="T10" fmla="*/ 396 w 2862"/>
                    <a:gd name="T11" fmla="*/ 743 h 756"/>
                    <a:gd name="T12" fmla="*/ 135 w 2862"/>
                    <a:gd name="T13" fmla="*/ 658 h 756"/>
                    <a:gd name="T14" fmla="*/ 6 w 2862"/>
                    <a:gd name="T15" fmla="*/ 528 h 756"/>
                    <a:gd name="T16" fmla="*/ 102 w 2862"/>
                    <a:gd name="T17" fmla="*/ 372 h 756"/>
                    <a:gd name="T18" fmla="*/ 564 w 2862"/>
                    <a:gd name="T19" fmla="*/ 282 h 756"/>
                    <a:gd name="T20" fmla="*/ 1716 w 2862"/>
                    <a:gd name="T21" fmla="*/ 210 h 756"/>
                    <a:gd name="T22" fmla="*/ 2604 w 2862"/>
                    <a:gd name="T23" fmla="*/ 0 h 7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862" h="756">
                      <a:moveTo>
                        <a:pt x="2604" y="0"/>
                      </a:moveTo>
                      <a:lnTo>
                        <a:pt x="2724" y="138"/>
                      </a:lnTo>
                      <a:lnTo>
                        <a:pt x="2862" y="240"/>
                      </a:lnTo>
                      <a:cubicBezTo>
                        <a:pt x="2731" y="296"/>
                        <a:pt x="2326" y="417"/>
                        <a:pt x="1938" y="474"/>
                      </a:cubicBezTo>
                      <a:cubicBezTo>
                        <a:pt x="1550" y="531"/>
                        <a:pt x="790" y="535"/>
                        <a:pt x="533" y="580"/>
                      </a:cubicBezTo>
                      <a:cubicBezTo>
                        <a:pt x="276" y="625"/>
                        <a:pt x="462" y="730"/>
                        <a:pt x="396" y="743"/>
                      </a:cubicBezTo>
                      <a:cubicBezTo>
                        <a:pt x="330" y="756"/>
                        <a:pt x="200" y="694"/>
                        <a:pt x="135" y="658"/>
                      </a:cubicBezTo>
                      <a:cubicBezTo>
                        <a:pt x="70" y="622"/>
                        <a:pt x="12" y="576"/>
                        <a:pt x="6" y="528"/>
                      </a:cubicBezTo>
                      <a:cubicBezTo>
                        <a:pt x="0" y="480"/>
                        <a:pt x="9" y="413"/>
                        <a:pt x="102" y="372"/>
                      </a:cubicBezTo>
                      <a:cubicBezTo>
                        <a:pt x="195" y="331"/>
                        <a:pt x="295" y="309"/>
                        <a:pt x="564" y="282"/>
                      </a:cubicBezTo>
                      <a:cubicBezTo>
                        <a:pt x="833" y="255"/>
                        <a:pt x="1376" y="257"/>
                        <a:pt x="1716" y="210"/>
                      </a:cubicBezTo>
                      <a:cubicBezTo>
                        <a:pt x="2056" y="163"/>
                        <a:pt x="2604" y="0"/>
                        <a:pt x="2604" y="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86" name="Freeform 1019">
                <a:extLst>
                  <a:ext uri="{FF2B5EF4-FFF2-40B4-BE49-F238E27FC236}">
                    <a16:creationId xmlns:a16="http://schemas.microsoft.com/office/drawing/2014/main" id="{7D57A00F-FA81-2C42-9881-1087893EDB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74465">
                <a:off x="230" y="3370"/>
                <a:ext cx="563" cy="128"/>
              </a:xfrm>
              <a:custGeom>
                <a:avLst/>
                <a:gdLst>
                  <a:gd name="T0" fmla="*/ 543 w 563"/>
                  <a:gd name="T1" fmla="*/ 61 h 128"/>
                  <a:gd name="T2" fmla="*/ 549 w 563"/>
                  <a:gd name="T3" fmla="*/ 97 h 128"/>
                  <a:gd name="T4" fmla="*/ 563 w 563"/>
                  <a:gd name="T5" fmla="*/ 128 h 128"/>
                  <a:gd name="T6" fmla="*/ 380 w 563"/>
                  <a:gd name="T7" fmla="*/ 78 h 128"/>
                  <a:gd name="T8" fmla="*/ 130 w 563"/>
                  <a:gd name="T9" fmla="*/ 73 h 128"/>
                  <a:gd name="T10" fmla="*/ 28 w 563"/>
                  <a:gd name="T11" fmla="*/ 65 h 128"/>
                  <a:gd name="T12" fmla="*/ 18 w 563"/>
                  <a:gd name="T13" fmla="*/ 11 h 128"/>
                  <a:gd name="T14" fmla="*/ 138 w 563"/>
                  <a:gd name="T15" fmla="*/ 3 h 128"/>
                  <a:gd name="T16" fmla="*/ 367 w 563"/>
                  <a:gd name="T17" fmla="*/ 10 h 128"/>
                  <a:gd name="T18" fmla="*/ 543 w 563"/>
                  <a:gd name="T19" fmla="*/ 6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63" h="128">
                    <a:moveTo>
                      <a:pt x="543" y="61"/>
                    </a:moveTo>
                    <a:lnTo>
                      <a:pt x="549" y="97"/>
                    </a:lnTo>
                    <a:lnTo>
                      <a:pt x="563" y="128"/>
                    </a:lnTo>
                    <a:cubicBezTo>
                      <a:pt x="535" y="125"/>
                      <a:pt x="452" y="87"/>
                      <a:pt x="380" y="78"/>
                    </a:cubicBezTo>
                    <a:cubicBezTo>
                      <a:pt x="308" y="69"/>
                      <a:pt x="189" y="75"/>
                      <a:pt x="130" y="73"/>
                    </a:cubicBezTo>
                    <a:cubicBezTo>
                      <a:pt x="71" y="71"/>
                      <a:pt x="47" y="75"/>
                      <a:pt x="28" y="65"/>
                    </a:cubicBezTo>
                    <a:cubicBezTo>
                      <a:pt x="9" y="55"/>
                      <a:pt x="0" y="21"/>
                      <a:pt x="18" y="11"/>
                    </a:cubicBezTo>
                    <a:cubicBezTo>
                      <a:pt x="36" y="1"/>
                      <a:pt x="80" y="3"/>
                      <a:pt x="138" y="3"/>
                    </a:cubicBezTo>
                    <a:cubicBezTo>
                      <a:pt x="196" y="3"/>
                      <a:pt x="300" y="0"/>
                      <a:pt x="367" y="10"/>
                    </a:cubicBezTo>
                    <a:cubicBezTo>
                      <a:pt x="434" y="20"/>
                      <a:pt x="543" y="61"/>
                      <a:pt x="543" y="6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EFD1"/>
                  </a:gs>
                  <a:gs pos="50000">
                    <a:srgbClr val="D1C39F"/>
                  </a:gs>
                  <a:gs pos="100000">
                    <a:srgbClr val="FFEFD1"/>
                  </a:gs>
                </a:gsLst>
                <a:lin ang="5400000" scaled="1"/>
              </a:gradFill>
              <a:ln w="6350" cmpd="sng">
                <a:solidFill>
                  <a:srgbClr val="D1C3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87" name="Freeform 1020">
                <a:extLst>
                  <a:ext uri="{FF2B5EF4-FFF2-40B4-BE49-F238E27FC236}">
                    <a16:creationId xmlns:a16="http://schemas.microsoft.com/office/drawing/2014/main" id="{BB6EF55A-E11E-EC40-AE4C-3523D39D0E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85" y="3219"/>
                <a:ext cx="1522" cy="318"/>
              </a:xfrm>
              <a:custGeom>
                <a:avLst/>
                <a:gdLst>
                  <a:gd name="T0" fmla="*/ 1490 w 1522"/>
                  <a:gd name="T1" fmla="*/ 248 h 318"/>
                  <a:gd name="T2" fmla="*/ 1504 w 1522"/>
                  <a:gd name="T3" fmla="*/ 289 h 318"/>
                  <a:gd name="T4" fmla="*/ 1522 w 1522"/>
                  <a:gd name="T5" fmla="*/ 318 h 318"/>
                  <a:gd name="T6" fmla="*/ 1334 w 1522"/>
                  <a:gd name="T7" fmla="*/ 278 h 318"/>
                  <a:gd name="T8" fmla="*/ 1084 w 1522"/>
                  <a:gd name="T9" fmla="*/ 285 h 318"/>
                  <a:gd name="T10" fmla="*/ 508 w 1522"/>
                  <a:gd name="T11" fmla="*/ 298 h 318"/>
                  <a:gd name="T12" fmla="*/ 310 w 1522"/>
                  <a:gd name="T13" fmla="*/ 238 h 318"/>
                  <a:gd name="T14" fmla="*/ 76 w 1522"/>
                  <a:gd name="T15" fmla="*/ 84 h 318"/>
                  <a:gd name="T16" fmla="*/ 40 w 1522"/>
                  <a:gd name="T17" fmla="*/ 94 h 318"/>
                  <a:gd name="T18" fmla="*/ 4 w 1522"/>
                  <a:gd name="T19" fmla="*/ 44 h 318"/>
                  <a:gd name="T20" fmla="*/ 18 w 1522"/>
                  <a:gd name="T21" fmla="*/ 2 h 318"/>
                  <a:gd name="T22" fmla="*/ 98 w 1522"/>
                  <a:gd name="T23" fmla="*/ 30 h 318"/>
                  <a:gd name="T24" fmla="*/ 308 w 1522"/>
                  <a:gd name="T25" fmla="*/ 166 h 318"/>
                  <a:gd name="T26" fmla="*/ 518 w 1522"/>
                  <a:gd name="T27" fmla="*/ 234 h 318"/>
                  <a:gd name="T28" fmla="*/ 1089 w 1522"/>
                  <a:gd name="T29" fmla="*/ 214 h 318"/>
                  <a:gd name="T30" fmla="*/ 1318 w 1522"/>
                  <a:gd name="T31" fmla="*/ 211 h 318"/>
                  <a:gd name="T32" fmla="*/ 1490 w 1522"/>
                  <a:gd name="T33" fmla="*/ 24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22" h="318">
                    <a:moveTo>
                      <a:pt x="1490" y="248"/>
                    </a:moveTo>
                    <a:lnTo>
                      <a:pt x="1504" y="289"/>
                    </a:lnTo>
                    <a:lnTo>
                      <a:pt x="1522" y="318"/>
                    </a:lnTo>
                    <a:cubicBezTo>
                      <a:pt x="1494" y="316"/>
                      <a:pt x="1407" y="283"/>
                      <a:pt x="1334" y="278"/>
                    </a:cubicBezTo>
                    <a:cubicBezTo>
                      <a:pt x="1261" y="273"/>
                      <a:pt x="1222" y="282"/>
                      <a:pt x="1084" y="285"/>
                    </a:cubicBezTo>
                    <a:cubicBezTo>
                      <a:pt x="946" y="288"/>
                      <a:pt x="637" y="306"/>
                      <a:pt x="508" y="298"/>
                    </a:cubicBezTo>
                    <a:cubicBezTo>
                      <a:pt x="379" y="290"/>
                      <a:pt x="382" y="274"/>
                      <a:pt x="310" y="238"/>
                    </a:cubicBezTo>
                    <a:cubicBezTo>
                      <a:pt x="238" y="202"/>
                      <a:pt x="121" y="108"/>
                      <a:pt x="76" y="84"/>
                    </a:cubicBezTo>
                    <a:cubicBezTo>
                      <a:pt x="31" y="60"/>
                      <a:pt x="52" y="101"/>
                      <a:pt x="40" y="94"/>
                    </a:cubicBezTo>
                    <a:cubicBezTo>
                      <a:pt x="28" y="87"/>
                      <a:pt x="8" y="59"/>
                      <a:pt x="4" y="44"/>
                    </a:cubicBezTo>
                    <a:cubicBezTo>
                      <a:pt x="0" y="29"/>
                      <a:pt x="2" y="4"/>
                      <a:pt x="18" y="2"/>
                    </a:cubicBezTo>
                    <a:cubicBezTo>
                      <a:pt x="34" y="0"/>
                      <a:pt x="50" y="3"/>
                      <a:pt x="98" y="30"/>
                    </a:cubicBezTo>
                    <a:cubicBezTo>
                      <a:pt x="146" y="57"/>
                      <a:pt x="238" y="132"/>
                      <a:pt x="308" y="166"/>
                    </a:cubicBezTo>
                    <a:cubicBezTo>
                      <a:pt x="378" y="200"/>
                      <a:pt x="388" y="226"/>
                      <a:pt x="518" y="234"/>
                    </a:cubicBezTo>
                    <a:cubicBezTo>
                      <a:pt x="648" y="242"/>
                      <a:pt x="956" y="218"/>
                      <a:pt x="1089" y="214"/>
                    </a:cubicBezTo>
                    <a:cubicBezTo>
                      <a:pt x="1222" y="210"/>
                      <a:pt x="1251" y="205"/>
                      <a:pt x="1318" y="211"/>
                    </a:cubicBezTo>
                    <a:cubicBezTo>
                      <a:pt x="1385" y="217"/>
                      <a:pt x="1490" y="248"/>
                      <a:pt x="1490" y="248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EFD1"/>
                  </a:gs>
                  <a:gs pos="50000">
                    <a:srgbClr val="D1C39F"/>
                  </a:gs>
                  <a:gs pos="100000">
                    <a:srgbClr val="FFEFD1"/>
                  </a:gs>
                </a:gsLst>
                <a:lin ang="5400000" scaled="1"/>
              </a:gradFill>
              <a:ln w="6350" cmpd="sng">
                <a:solidFill>
                  <a:srgbClr val="D1C39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75A0F84-C778-D64B-83E4-E5A92FF0A4AF}"/>
                </a:ext>
              </a:extLst>
            </p:cNvPr>
            <p:cNvGrpSpPr/>
            <p:nvPr/>
          </p:nvGrpSpPr>
          <p:grpSpPr>
            <a:xfrm>
              <a:off x="8205079" y="4422108"/>
              <a:ext cx="100631" cy="175039"/>
              <a:chOff x="11477551" y="4966078"/>
              <a:chExt cx="229955" cy="405047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B7A87B49-AE98-4440-B689-0C283E2679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8335" y="5024970"/>
                <a:ext cx="15071" cy="346155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727EDA7E-7CFE-F44A-ACF7-ED266D750065}"/>
                  </a:ext>
                </a:extLst>
              </p:cNvPr>
              <p:cNvSpPr/>
              <p:nvPr/>
            </p:nvSpPr>
            <p:spPr>
              <a:xfrm>
                <a:off x="11477551" y="4966078"/>
                <a:ext cx="229955" cy="19310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DB916E5-88AF-154D-8ABC-7B288C83F07C}"/>
                </a:ext>
              </a:extLst>
            </p:cNvPr>
            <p:cNvGrpSpPr/>
            <p:nvPr/>
          </p:nvGrpSpPr>
          <p:grpSpPr>
            <a:xfrm>
              <a:off x="7939552" y="4409798"/>
              <a:ext cx="100631" cy="175039"/>
              <a:chOff x="11477551" y="4966078"/>
              <a:chExt cx="229955" cy="405047"/>
            </a:xfrm>
          </p:grpSpPr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5574D19-61E3-3E4F-98E7-FABF9E3073D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8335" y="5024970"/>
                <a:ext cx="15071" cy="346155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8489C96-B4BD-4C4A-BB88-FAB7D8C602DC}"/>
                  </a:ext>
                </a:extLst>
              </p:cNvPr>
              <p:cNvSpPr/>
              <p:nvPr/>
            </p:nvSpPr>
            <p:spPr>
              <a:xfrm>
                <a:off x="11477551" y="4966078"/>
                <a:ext cx="229955" cy="19310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312514D-4086-FB4B-9217-9792F558B50F}"/>
                </a:ext>
              </a:extLst>
            </p:cNvPr>
            <p:cNvGrpSpPr/>
            <p:nvPr/>
          </p:nvGrpSpPr>
          <p:grpSpPr>
            <a:xfrm rot="10598546">
              <a:off x="5803471" y="4776296"/>
              <a:ext cx="589031" cy="194626"/>
              <a:chOff x="4038938" y="5839632"/>
              <a:chExt cx="589031" cy="194626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1CFE026-1A68-A441-94E4-8C9DE06E13A2}"/>
                  </a:ext>
                </a:extLst>
              </p:cNvPr>
              <p:cNvGrpSpPr/>
              <p:nvPr/>
            </p:nvGrpSpPr>
            <p:grpSpPr>
              <a:xfrm>
                <a:off x="4527338" y="5852646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E293327E-2780-0B4F-898A-3E22722C1C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D43BE84B-5F8A-AB4E-974D-F6CADFE62040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3D92631B-6336-624B-95AC-307CE1F22104}"/>
                  </a:ext>
                </a:extLst>
              </p:cNvPr>
              <p:cNvGrpSpPr/>
              <p:nvPr/>
            </p:nvGrpSpPr>
            <p:grpSpPr>
              <a:xfrm>
                <a:off x="4293661" y="5839632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47C1D11C-385B-C147-8B4E-1CFD91FC18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236FEF0D-D8A2-8F48-9BB6-23769BCE4EB8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1C6BE81-3BAB-134D-B284-DEC3FADF4709}"/>
                  </a:ext>
                </a:extLst>
              </p:cNvPr>
              <p:cNvGrpSpPr/>
              <p:nvPr/>
            </p:nvGrpSpPr>
            <p:grpSpPr>
              <a:xfrm>
                <a:off x="4038938" y="5859219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9E59A535-74D6-CC47-9B56-B4F0B83BF3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36FEF5D0-CA0D-734E-80C3-0C1B85DC8EAD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A603105-11CC-254F-A87C-45CCCB8C1CA3}"/>
                </a:ext>
              </a:extLst>
            </p:cNvPr>
            <p:cNvGrpSpPr/>
            <p:nvPr/>
          </p:nvGrpSpPr>
          <p:grpSpPr>
            <a:xfrm>
              <a:off x="7695126" y="4397489"/>
              <a:ext cx="100631" cy="175039"/>
              <a:chOff x="11477551" y="4966078"/>
              <a:chExt cx="229955" cy="405047"/>
            </a:xfrm>
          </p:grpSpPr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33C682AD-8EBD-D645-97F3-213AD28DFD2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588335" y="5024970"/>
                <a:ext cx="15071" cy="346155"/>
              </a:xfrm>
              <a:prstGeom prst="line">
                <a:avLst/>
              </a:prstGeom>
              <a:ln w="38100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456C43DC-3A13-BA45-9C2A-C7A68B32D4D7}"/>
                  </a:ext>
                </a:extLst>
              </p:cNvPr>
              <p:cNvSpPr/>
              <p:nvPr/>
            </p:nvSpPr>
            <p:spPr>
              <a:xfrm>
                <a:off x="11477551" y="4966078"/>
                <a:ext cx="229955" cy="19310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sp>
        <p:nvSpPr>
          <p:cNvPr id="115" name="TextBox 114">
            <a:extLst>
              <a:ext uri="{FF2B5EF4-FFF2-40B4-BE49-F238E27FC236}">
                <a16:creationId xmlns:a16="http://schemas.microsoft.com/office/drawing/2014/main" id="{55056E04-BF5F-F64D-9B14-1601E7CEB697}"/>
              </a:ext>
            </a:extLst>
          </p:cNvPr>
          <p:cNvSpPr txBox="1"/>
          <p:nvPr/>
        </p:nvSpPr>
        <p:spPr>
          <a:xfrm>
            <a:off x="5738512" y="5036151"/>
            <a:ext cx="1592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H3K27me3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7C9002D-C98F-094E-A9F2-6367681345FD}"/>
              </a:ext>
            </a:extLst>
          </p:cNvPr>
          <p:cNvSpPr txBox="1"/>
          <p:nvPr/>
        </p:nvSpPr>
        <p:spPr>
          <a:xfrm>
            <a:off x="7218522" y="5376956"/>
            <a:ext cx="832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5C684523-3E82-5B46-B8DC-D3C284EDAF6E}"/>
              </a:ext>
            </a:extLst>
          </p:cNvPr>
          <p:cNvCxnSpPr>
            <a:cxnSpLocks noChangeAspect="1"/>
          </p:cNvCxnSpPr>
          <p:nvPr/>
        </p:nvCxnSpPr>
        <p:spPr>
          <a:xfrm>
            <a:off x="6893976" y="1033895"/>
            <a:ext cx="0" cy="36004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9EBE58B5-389B-CF42-BD87-6FE89C9C06F1}"/>
              </a:ext>
            </a:extLst>
          </p:cNvPr>
          <p:cNvSpPr txBox="1"/>
          <p:nvPr/>
        </p:nvSpPr>
        <p:spPr>
          <a:xfrm>
            <a:off x="8101505" y="2283964"/>
            <a:ext cx="782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Cytosol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C631773A-C7B8-DA43-80E5-3290E850F475}"/>
              </a:ext>
            </a:extLst>
          </p:cNvPr>
          <p:cNvSpPr/>
          <p:nvPr/>
        </p:nvSpPr>
        <p:spPr>
          <a:xfrm>
            <a:off x="6503425" y="1476190"/>
            <a:ext cx="810640" cy="441061"/>
          </a:xfrm>
          <a:prstGeom prst="ellipse">
            <a:avLst/>
          </a:prstGeom>
          <a:gradFill>
            <a:gsLst>
              <a:gs pos="0">
                <a:srgbClr val="DDEBCF">
                  <a:lumMod val="0"/>
                  <a:lumOff val="100000"/>
                </a:srgbClr>
              </a:gs>
              <a:gs pos="100000">
                <a:srgbClr val="9CB86E">
                  <a:lumMod val="61000"/>
                  <a:lumOff val="39000"/>
                </a:srgbClr>
              </a:gs>
              <a:gs pos="99000">
                <a:srgbClr val="00B0F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</a:t>
            </a:r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4EC1BF9-3912-764F-AF3F-66D1ACA279BD}"/>
              </a:ext>
            </a:extLst>
          </p:cNvPr>
          <p:cNvCxnSpPr>
            <a:cxnSpLocks noChangeAspect="1"/>
          </p:cNvCxnSpPr>
          <p:nvPr/>
        </p:nvCxnSpPr>
        <p:spPr>
          <a:xfrm>
            <a:off x="6917694" y="2222439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509A507-3AE3-2C44-B79A-2A6DEC8F09CA}"/>
              </a:ext>
            </a:extLst>
          </p:cNvPr>
          <p:cNvCxnSpPr>
            <a:cxnSpLocks noChangeAspect="1"/>
          </p:cNvCxnSpPr>
          <p:nvPr/>
        </p:nvCxnSpPr>
        <p:spPr>
          <a:xfrm>
            <a:off x="6917694" y="2751845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8E0B501-6FE3-2A40-9427-439CD4C255A3}"/>
              </a:ext>
            </a:extLst>
          </p:cNvPr>
          <p:cNvCxnSpPr>
            <a:cxnSpLocks noChangeAspect="1"/>
          </p:cNvCxnSpPr>
          <p:nvPr/>
        </p:nvCxnSpPr>
        <p:spPr>
          <a:xfrm>
            <a:off x="6930858" y="3287192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32C7B09A-2936-DF4B-BD87-40F787E7730E}"/>
              </a:ext>
            </a:extLst>
          </p:cNvPr>
          <p:cNvSpPr txBox="1"/>
          <p:nvPr/>
        </p:nvSpPr>
        <p:spPr>
          <a:xfrm>
            <a:off x="7137608" y="2291454"/>
            <a:ext cx="928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68B9D5FC-6E72-8B4A-86BF-CA4500CEB9F3}"/>
              </a:ext>
            </a:extLst>
          </p:cNvPr>
          <p:cNvCxnSpPr>
            <a:cxnSpLocks noChangeAspect="1"/>
          </p:cNvCxnSpPr>
          <p:nvPr/>
        </p:nvCxnSpPr>
        <p:spPr>
          <a:xfrm>
            <a:off x="6934764" y="3768615"/>
            <a:ext cx="0" cy="360044"/>
          </a:xfrm>
          <a:prstGeom prst="straightConnector1">
            <a:avLst/>
          </a:prstGeom>
          <a:ln w="31750">
            <a:solidFill>
              <a:srgbClr val="FF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Hexagon 125">
            <a:extLst>
              <a:ext uri="{FF2B5EF4-FFF2-40B4-BE49-F238E27FC236}">
                <a16:creationId xmlns:a16="http://schemas.microsoft.com/office/drawing/2014/main" id="{5678355A-1BD6-F74B-BE5B-BE17BD86DBD0}"/>
              </a:ext>
            </a:extLst>
          </p:cNvPr>
          <p:cNvSpPr/>
          <p:nvPr/>
        </p:nvSpPr>
        <p:spPr>
          <a:xfrm>
            <a:off x="6085043" y="1660172"/>
            <a:ext cx="569318" cy="455017"/>
          </a:xfrm>
          <a:prstGeom prst="hexagon">
            <a:avLst/>
          </a:prstGeom>
          <a:gradFill>
            <a:gsLst>
              <a:gs pos="0">
                <a:srgbClr val="DDEBCF"/>
              </a:gs>
              <a:gs pos="100000">
                <a:srgbClr val="9CB86E">
                  <a:lumMod val="61000"/>
                  <a:lumOff val="39000"/>
                </a:srgbClr>
              </a:gs>
              <a:gs pos="98000">
                <a:srgbClr val="7030A0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346908E5-CAFD-0041-85FC-FF424EE76A11}"/>
              </a:ext>
            </a:extLst>
          </p:cNvPr>
          <p:cNvSpPr/>
          <p:nvPr/>
        </p:nvSpPr>
        <p:spPr>
          <a:xfrm>
            <a:off x="6085042" y="1531806"/>
            <a:ext cx="208198" cy="2009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CD90353-1A47-2646-9037-1EA3721EF7AB}"/>
              </a:ext>
            </a:extLst>
          </p:cNvPr>
          <p:cNvSpPr/>
          <p:nvPr/>
        </p:nvSpPr>
        <p:spPr>
          <a:xfrm>
            <a:off x="5863627" y="625762"/>
            <a:ext cx="23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Nutrients (Glucose)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8C541-E971-8341-B032-AEF1FFB4B6F8}"/>
              </a:ext>
            </a:extLst>
          </p:cNvPr>
          <p:cNvSpPr txBox="1"/>
          <p:nvPr/>
        </p:nvSpPr>
        <p:spPr>
          <a:xfrm>
            <a:off x="6139596" y="1732730"/>
            <a:ext cx="514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FIE</a:t>
            </a:r>
          </a:p>
        </p:txBody>
      </p:sp>
    </p:spTree>
    <p:extLst>
      <p:ext uri="{BB962C8B-B14F-4D97-AF65-F5344CB8AC3E}">
        <p14:creationId xmlns:p14="http://schemas.microsoft.com/office/powerpoint/2010/main" val="356371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0BC082E-CB3A-B449-A77C-9E2B30F831F2}"/>
              </a:ext>
            </a:extLst>
          </p:cNvPr>
          <p:cNvSpPr/>
          <p:nvPr/>
        </p:nvSpPr>
        <p:spPr>
          <a:xfrm>
            <a:off x="383064" y="340589"/>
            <a:ext cx="87215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Does TOR Regulate the Localization of FIE?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FC6DE0-C53B-7146-810A-9CCF518202F6}"/>
              </a:ext>
            </a:extLst>
          </p:cNvPr>
          <p:cNvSpPr/>
          <p:nvPr/>
        </p:nvSpPr>
        <p:spPr>
          <a:xfrm>
            <a:off x="1448680" y="5447723"/>
            <a:ext cx="23952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Oliva et al., J Exp Bot </a:t>
            </a:r>
            <a:r>
              <a:rPr lang="en-US" sz="1400" i="1" dirty="0">
                <a:solidFill>
                  <a:srgbClr val="12131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 2016</a:t>
            </a:r>
            <a:endParaRPr lang="en-US" sz="1400" i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F9142F-D14F-8142-AA30-170C183E2081}"/>
              </a:ext>
            </a:extLst>
          </p:cNvPr>
          <p:cNvSpPr/>
          <p:nvPr/>
        </p:nvSpPr>
        <p:spPr>
          <a:xfrm>
            <a:off x="383064" y="1616886"/>
            <a:ext cx="34608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GFP-FIE is localized in both the nucleus and cytosol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E4CE54C-7578-C843-B125-2F7F4B76BA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859" y="1403831"/>
            <a:ext cx="4621993" cy="1834031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625F08D-57E3-154D-ADC0-9F4064DA33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1092" y="3407655"/>
            <a:ext cx="4069760" cy="238343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C4CFCC7-AF13-1E48-8CED-ACCF8DA4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333" y="2320846"/>
            <a:ext cx="2920268" cy="292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982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70" y="62735"/>
            <a:ext cx="8466506" cy="129448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Activity is Required for Nuclear Localization of GFP-FIE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AC6AA-F014-DC7A-9654-9943484444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047" y="1370772"/>
            <a:ext cx="7091559" cy="491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27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BB2A021-22B9-6C4A-9A5A-CCB139797B15}"/>
              </a:ext>
            </a:extLst>
          </p:cNvPr>
          <p:cNvSpPr txBox="1">
            <a:spLocks/>
          </p:cNvSpPr>
          <p:nvPr/>
        </p:nvSpPr>
        <p:spPr>
          <a:xfrm>
            <a:off x="516890" y="62542"/>
            <a:ext cx="8627110" cy="102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Phosphorylation of FIE 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Promotes its Nuclear Localization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721D61-E5CA-11E3-493D-D55D0D43BA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0229" y="1091554"/>
            <a:ext cx="5363541" cy="54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0068" y="80569"/>
            <a:ext cx="3898089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183" y="1490656"/>
            <a:ext cx="4464560" cy="443337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is a specific and direct regulator of global H3K27me3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interacts with and directly phosphorylates FIE,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essential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subunit of PRC2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Phosphorylation of FIE by TOR promotes its nuclear localization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7ACEB57-A1E9-AA40-A926-E7D79B6435FC}"/>
              </a:ext>
            </a:extLst>
          </p:cNvPr>
          <p:cNvGrpSpPr/>
          <p:nvPr/>
        </p:nvGrpSpPr>
        <p:grpSpPr>
          <a:xfrm>
            <a:off x="4918468" y="863525"/>
            <a:ext cx="4225532" cy="5251645"/>
            <a:chOff x="8884101" y="924485"/>
            <a:chExt cx="4225532" cy="5251645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1C01C28-1317-7047-B6AE-69A755DA5976}"/>
                </a:ext>
              </a:extLst>
            </p:cNvPr>
            <p:cNvGrpSpPr/>
            <p:nvPr/>
          </p:nvGrpSpPr>
          <p:grpSpPr>
            <a:xfrm>
              <a:off x="8884101" y="924485"/>
              <a:ext cx="4225532" cy="5251645"/>
              <a:chOff x="677616" y="1414151"/>
              <a:chExt cx="4225532" cy="5251645"/>
            </a:xfrm>
          </p:grpSpPr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26DE7633-95E1-6340-87BE-DD142A1BFDB3}"/>
                  </a:ext>
                </a:extLst>
              </p:cNvPr>
              <p:cNvSpPr/>
              <p:nvPr/>
            </p:nvSpPr>
            <p:spPr>
              <a:xfrm>
                <a:off x="677616" y="1549302"/>
                <a:ext cx="4011691" cy="5116494"/>
              </a:xfrm>
              <a:prstGeom prst="roundRect">
                <a:avLst/>
              </a:prstGeom>
              <a:gradFill flip="none" rotWithShape="1">
                <a:gsLst>
                  <a:gs pos="73000">
                    <a:srgbClr val="DDEBCF"/>
                  </a:gs>
                  <a:gs pos="100000">
                    <a:srgbClr val="9CB86E">
                      <a:lumMod val="61000"/>
                      <a:lumOff val="39000"/>
                    </a:srgbClr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7F1D6D31-61E6-374D-A62E-29C2D3E622FE}"/>
                  </a:ext>
                </a:extLst>
              </p:cNvPr>
              <p:cNvGrpSpPr/>
              <p:nvPr/>
            </p:nvGrpSpPr>
            <p:grpSpPr>
              <a:xfrm>
                <a:off x="720172" y="3183363"/>
                <a:ext cx="4182976" cy="3415030"/>
                <a:chOff x="6621581" y="3320989"/>
                <a:chExt cx="3301256" cy="3189001"/>
              </a:xfrm>
            </p:grpSpPr>
            <p:grpSp>
              <p:nvGrpSpPr>
                <p:cNvPr id="192" name="Group 425">
                  <a:extLst>
                    <a:ext uri="{FF2B5EF4-FFF2-40B4-BE49-F238E27FC236}">
                      <a16:creationId xmlns:a16="http://schemas.microsoft.com/office/drawing/2014/main" id="{E898B014-8733-3D4C-AFEE-1B10DFC5B2D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6621581" y="3705717"/>
                  <a:ext cx="3041498" cy="2804273"/>
                  <a:chOff x="1465" y="1598"/>
                  <a:chExt cx="3052" cy="2741"/>
                </a:xfrm>
              </p:grpSpPr>
              <p:sp>
                <p:nvSpPr>
                  <p:cNvPr id="196" name="Oval 426">
                    <a:extLst>
                      <a:ext uri="{FF2B5EF4-FFF2-40B4-BE49-F238E27FC236}">
                        <a16:creationId xmlns:a16="http://schemas.microsoft.com/office/drawing/2014/main" id="{F3E6B317-F0ED-8B4E-A44F-F4F76FC271A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64" y="1598"/>
                    <a:ext cx="2835" cy="2699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197" name="Freeform 427">
                    <a:extLst>
                      <a:ext uri="{FF2B5EF4-FFF2-40B4-BE49-F238E27FC236}">
                        <a16:creationId xmlns:a16="http://schemas.microsoft.com/office/drawing/2014/main" id="{0AD4A493-F29D-E941-9FA7-A52E3B0EE4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465" y="1960"/>
                    <a:ext cx="509" cy="851"/>
                  </a:xfrm>
                  <a:custGeom>
                    <a:avLst/>
                    <a:gdLst>
                      <a:gd name="T0" fmla="*/ 463 w 553"/>
                      <a:gd name="T1" fmla="*/ 4 h 925"/>
                      <a:gd name="T2" fmla="*/ 536 w 553"/>
                      <a:gd name="T3" fmla="*/ 121 h 925"/>
                      <a:gd name="T4" fmla="*/ 359 w 553"/>
                      <a:gd name="T5" fmla="*/ 336 h 925"/>
                      <a:gd name="T6" fmla="*/ 245 w 553"/>
                      <a:gd name="T7" fmla="*/ 616 h 925"/>
                      <a:gd name="T8" fmla="*/ 151 w 553"/>
                      <a:gd name="T9" fmla="*/ 884 h 925"/>
                      <a:gd name="T10" fmla="*/ 7 w 553"/>
                      <a:gd name="T11" fmla="*/ 860 h 925"/>
                      <a:gd name="T12" fmla="*/ 111 w 553"/>
                      <a:gd name="T13" fmla="*/ 508 h 925"/>
                      <a:gd name="T14" fmla="*/ 295 w 553"/>
                      <a:gd name="T15" fmla="*/ 148 h 925"/>
                      <a:gd name="T16" fmla="*/ 463 w 553"/>
                      <a:gd name="T17" fmla="*/ 4 h 9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553" h="925">
                        <a:moveTo>
                          <a:pt x="463" y="4"/>
                        </a:moveTo>
                        <a:cubicBezTo>
                          <a:pt x="503" y="0"/>
                          <a:pt x="553" y="66"/>
                          <a:pt x="536" y="121"/>
                        </a:cubicBezTo>
                        <a:cubicBezTo>
                          <a:pt x="519" y="176"/>
                          <a:pt x="408" y="253"/>
                          <a:pt x="359" y="336"/>
                        </a:cubicBezTo>
                        <a:cubicBezTo>
                          <a:pt x="312" y="418"/>
                          <a:pt x="280" y="525"/>
                          <a:pt x="245" y="616"/>
                        </a:cubicBezTo>
                        <a:cubicBezTo>
                          <a:pt x="210" y="707"/>
                          <a:pt x="191" y="843"/>
                          <a:pt x="151" y="884"/>
                        </a:cubicBezTo>
                        <a:cubicBezTo>
                          <a:pt x="111" y="925"/>
                          <a:pt x="14" y="923"/>
                          <a:pt x="7" y="860"/>
                        </a:cubicBezTo>
                        <a:cubicBezTo>
                          <a:pt x="0" y="797"/>
                          <a:pt x="63" y="627"/>
                          <a:pt x="111" y="508"/>
                        </a:cubicBezTo>
                        <a:cubicBezTo>
                          <a:pt x="159" y="389"/>
                          <a:pt x="236" y="232"/>
                          <a:pt x="295" y="148"/>
                        </a:cubicBezTo>
                        <a:cubicBezTo>
                          <a:pt x="354" y="64"/>
                          <a:pt x="423" y="8"/>
                          <a:pt x="463" y="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6">
                          <a:lumMod val="75000"/>
                        </a:schemeClr>
                      </a:gs>
                      <a:gs pos="10000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198" name="Freeform 428">
                    <a:extLst>
                      <a:ext uri="{FF2B5EF4-FFF2-40B4-BE49-F238E27FC236}">
                        <a16:creationId xmlns:a16="http://schemas.microsoft.com/office/drawing/2014/main" id="{E50969C9-B2B0-D942-9089-EE1135DEE2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518" y="3044"/>
                    <a:ext cx="638" cy="984"/>
                  </a:xfrm>
                  <a:custGeom>
                    <a:avLst/>
                    <a:gdLst>
                      <a:gd name="T0" fmla="*/ 16 w 682"/>
                      <a:gd name="T1" fmla="*/ 58 h 1052"/>
                      <a:gd name="T2" fmla="*/ 176 w 682"/>
                      <a:gd name="T3" fmla="*/ 66 h 1052"/>
                      <a:gd name="T4" fmla="*/ 248 w 682"/>
                      <a:gd name="T5" fmla="*/ 362 h 1052"/>
                      <a:gd name="T6" fmla="*/ 456 w 682"/>
                      <a:gd name="T7" fmla="*/ 682 h 1052"/>
                      <a:gd name="T8" fmla="*/ 663 w 682"/>
                      <a:gd name="T9" fmla="*/ 902 h 1052"/>
                      <a:gd name="T10" fmla="*/ 568 w 682"/>
                      <a:gd name="T11" fmla="*/ 1026 h 1052"/>
                      <a:gd name="T12" fmla="*/ 280 w 682"/>
                      <a:gd name="T13" fmla="*/ 746 h 1052"/>
                      <a:gd name="T14" fmla="*/ 80 w 682"/>
                      <a:gd name="T15" fmla="*/ 418 h 1052"/>
                      <a:gd name="T16" fmla="*/ 16 w 682"/>
                      <a:gd name="T17" fmla="*/ 58 h 10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82" h="1052">
                        <a:moveTo>
                          <a:pt x="16" y="58"/>
                        </a:moveTo>
                        <a:cubicBezTo>
                          <a:pt x="32" y="0"/>
                          <a:pt x="137" y="15"/>
                          <a:pt x="176" y="66"/>
                        </a:cubicBezTo>
                        <a:cubicBezTo>
                          <a:pt x="215" y="117"/>
                          <a:pt x="201" y="259"/>
                          <a:pt x="248" y="362"/>
                        </a:cubicBezTo>
                        <a:cubicBezTo>
                          <a:pt x="295" y="465"/>
                          <a:pt x="387" y="592"/>
                          <a:pt x="456" y="682"/>
                        </a:cubicBezTo>
                        <a:cubicBezTo>
                          <a:pt x="525" y="772"/>
                          <a:pt x="644" y="845"/>
                          <a:pt x="663" y="902"/>
                        </a:cubicBezTo>
                        <a:cubicBezTo>
                          <a:pt x="682" y="959"/>
                          <a:pt x="632" y="1052"/>
                          <a:pt x="568" y="1026"/>
                        </a:cubicBezTo>
                        <a:cubicBezTo>
                          <a:pt x="504" y="1000"/>
                          <a:pt x="361" y="847"/>
                          <a:pt x="280" y="746"/>
                        </a:cubicBezTo>
                        <a:cubicBezTo>
                          <a:pt x="199" y="645"/>
                          <a:pt x="124" y="533"/>
                          <a:pt x="80" y="418"/>
                        </a:cubicBezTo>
                        <a:cubicBezTo>
                          <a:pt x="36" y="303"/>
                          <a:pt x="0" y="116"/>
                          <a:pt x="16" y="58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accent6">
                          <a:lumMod val="75000"/>
                        </a:schemeClr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199" name="Freeform 429">
                    <a:extLst>
                      <a:ext uri="{FF2B5EF4-FFF2-40B4-BE49-F238E27FC236}">
                        <a16:creationId xmlns:a16="http://schemas.microsoft.com/office/drawing/2014/main" id="{992A1867-7D26-9F41-AB8C-4A3C6D63A5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800" y="3094"/>
                    <a:ext cx="717" cy="1073"/>
                  </a:xfrm>
                  <a:custGeom>
                    <a:avLst/>
                    <a:gdLst>
                      <a:gd name="T0" fmla="*/ 120 w 789"/>
                      <a:gd name="T1" fmla="*/ 1147 h 1180"/>
                      <a:gd name="T2" fmla="*/ 24 w 789"/>
                      <a:gd name="T3" fmla="*/ 1051 h 1180"/>
                      <a:gd name="T4" fmla="*/ 264 w 789"/>
                      <a:gd name="T5" fmla="*/ 747 h 1180"/>
                      <a:gd name="T6" fmla="*/ 504 w 789"/>
                      <a:gd name="T7" fmla="*/ 403 h 1180"/>
                      <a:gd name="T8" fmla="*/ 632 w 789"/>
                      <a:gd name="T9" fmla="*/ 51 h 1180"/>
                      <a:gd name="T10" fmla="*/ 776 w 789"/>
                      <a:gd name="T11" fmla="*/ 99 h 1180"/>
                      <a:gd name="T12" fmla="*/ 712 w 789"/>
                      <a:gd name="T13" fmla="*/ 379 h 1180"/>
                      <a:gd name="T14" fmla="*/ 560 w 789"/>
                      <a:gd name="T15" fmla="*/ 651 h 1180"/>
                      <a:gd name="T16" fmla="*/ 432 w 789"/>
                      <a:gd name="T17" fmla="*/ 851 h 1180"/>
                      <a:gd name="T18" fmla="*/ 120 w 789"/>
                      <a:gd name="T19" fmla="*/ 1147 h 11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89" h="1180">
                        <a:moveTo>
                          <a:pt x="120" y="1147"/>
                        </a:moveTo>
                        <a:cubicBezTo>
                          <a:pt x="52" y="1180"/>
                          <a:pt x="0" y="1118"/>
                          <a:pt x="24" y="1051"/>
                        </a:cubicBezTo>
                        <a:cubicBezTo>
                          <a:pt x="48" y="984"/>
                          <a:pt x="184" y="855"/>
                          <a:pt x="264" y="747"/>
                        </a:cubicBezTo>
                        <a:cubicBezTo>
                          <a:pt x="344" y="639"/>
                          <a:pt x="443" y="519"/>
                          <a:pt x="504" y="403"/>
                        </a:cubicBezTo>
                        <a:cubicBezTo>
                          <a:pt x="565" y="287"/>
                          <a:pt x="587" y="102"/>
                          <a:pt x="632" y="51"/>
                        </a:cubicBezTo>
                        <a:cubicBezTo>
                          <a:pt x="677" y="0"/>
                          <a:pt x="763" y="44"/>
                          <a:pt x="776" y="99"/>
                        </a:cubicBezTo>
                        <a:cubicBezTo>
                          <a:pt x="789" y="154"/>
                          <a:pt x="748" y="287"/>
                          <a:pt x="712" y="379"/>
                        </a:cubicBezTo>
                        <a:cubicBezTo>
                          <a:pt x="676" y="471"/>
                          <a:pt x="607" y="573"/>
                          <a:pt x="560" y="651"/>
                        </a:cubicBezTo>
                        <a:cubicBezTo>
                          <a:pt x="513" y="729"/>
                          <a:pt x="505" y="768"/>
                          <a:pt x="432" y="851"/>
                        </a:cubicBezTo>
                        <a:cubicBezTo>
                          <a:pt x="359" y="934"/>
                          <a:pt x="188" y="1114"/>
                          <a:pt x="120" y="1147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100000">
                        <a:schemeClr val="accent6">
                          <a:lumMod val="75000"/>
                        </a:schemeClr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 dirty="0"/>
                  </a:p>
                </p:txBody>
              </p:sp>
              <p:sp>
                <p:nvSpPr>
                  <p:cNvPr id="200" name="Freeform 430">
                    <a:extLst>
                      <a:ext uri="{FF2B5EF4-FFF2-40B4-BE49-F238E27FC236}">
                        <a16:creationId xmlns:a16="http://schemas.microsoft.com/office/drawing/2014/main" id="{07038709-B52B-434A-A889-940C17A537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21385006">
                    <a:off x="2253" y="3954"/>
                    <a:ext cx="1443" cy="385"/>
                  </a:xfrm>
                  <a:custGeom>
                    <a:avLst/>
                    <a:gdLst>
                      <a:gd name="T0" fmla="*/ 30 w 1443"/>
                      <a:gd name="T1" fmla="*/ 116 h 385"/>
                      <a:gd name="T2" fmla="*/ 112 w 1443"/>
                      <a:gd name="T3" fmla="*/ 4 h 385"/>
                      <a:gd name="T4" fmla="*/ 430 w 1443"/>
                      <a:gd name="T5" fmla="*/ 140 h 385"/>
                      <a:gd name="T6" fmla="*/ 808 w 1443"/>
                      <a:gd name="T7" fmla="*/ 228 h 385"/>
                      <a:gd name="T8" fmla="*/ 1350 w 1443"/>
                      <a:gd name="T9" fmla="*/ 148 h 385"/>
                      <a:gd name="T10" fmla="*/ 1366 w 1443"/>
                      <a:gd name="T11" fmla="*/ 324 h 385"/>
                      <a:gd name="T12" fmla="*/ 886 w 1443"/>
                      <a:gd name="T13" fmla="*/ 380 h 385"/>
                      <a:gd name="T14" fmla="*/ 582 w 1443"/>
                      <a:gd name="T15" fmla="*/ 356 h 385"/>
                      <a:gd name="T16" fmla="*/ 294 w 1443"/>
                      <a:gd name="T17" fmla="*/ 292 h 385"/>
                      <a:gd name="T18" fmla="*/ 30 w 1443"/>
                      <a:gd name="T19" fmla="*/ 116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443" h="385">
                        <a:moveTo>
                          <a:pt x="30" y="116"/>
                        </a:moveTo>
                        <a:cubicBezTo>
                          <a:pt x="0" y="68"/>
                          <a:pt x="45" y="0"/>
                          <a:pt x="112" y="4"/>
                        </a:cubicBezTo>
                        <a:cubicBezTo>
                          <a:pt x="179" y="8"/>
                          <a:pt x="314" y="103"/>
                          <a:pt x="430" y="140"/>
                        </a:cubicBezTo>
                        <a:cubicBezTo>
                          <a:pt x="546" y="177"/>
                          <a:pt x="655" y="227"/>
                          <a:pt x="808" y="228"/>
                        </a:cubicBezTo>
                        <a:cubicBezTo>
                          <a:pt x="961" y="229"/>
                          <a:pt x="1257" y="132"/>
                          <a:pt x="1350" y="148"/>
                        </a:cubicBezTo>
                        <a:cubicBezTo>
                          <a:pt x="1443" y="164"/>
                          <a:pt x="1443" y="285"/>
                          <a:pt x="1366" y="324"/>
                        </a:cubicBezTo>
                        <a:cubicBezTo>
                          <a:pt x="1289" y="363"/>
                          <a:pt x="1017" y="375"/>
                          <a:pt x="886" y="380"/>
                        </a:cubicBezTo>
                        <a:cubicBezTo>
                          <a:pt x="755" y="385"/>
                          <a:pt x="681" y="371"/>
                          <a:pt x="582" y="356"/>
                        </a:cubicBezTo>
                        <a:cubicBezTo>
                          <a:pt x="483" y="341"/>
                          <a:pt x="386" y="332"/>
                          <a:pt x="294" y="292"/>
                        </a:cubicBezTo>
                        <a:cubicBezTo>
                          <a:pt x="202" y="252"/>
                          <a:pt x="57" y="164"/>
                          <a:pt x="30" y="116"/>
                        </a:cubicBez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accent6">
                          <a:lumMod val="75000"/>
                        </a:schemeClr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 dirty="0"/>
                  </a:p>
                </p:txBody>
              </p:sp>
            </p:grpSp>
            <p:sp>
              <p:nvSpPr>
                <p:cNvPr id="193" name="Freeform 427">
                  <a:extLst>
                    <a:ext uri="{FF2B5EF4-FFF2-40B4-BE49-F238E27FC236}">
                      <a16:creationId xmlns:a16="http://schemas.microsoft.com/office/drawing/2014/main" id="{2596232B-EFED-864E-BEBE-2C57745232C5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2393676">
                  <a:off x="7358658" y="3320989"/>
                  <a:ext cx="529041" cy="908475"/>
                </a:xfrm>
                <a:custGeom>
                  <a:avLst/>
                  <a:gdLst>
                    <a:gd name="T0" fmla="*/ 463 w 553"/>
                    <a:gd name="T1" fmla="*/ 4 h 925"/>
                    <a:gd name="T2" fmla="*/ 536 w 553"/>
                    <a:gd name="T3" fmla="*/ 121 h 925"/>
                    <a:gd name="T4" fmla="*/ 359 w 553"/>
                    <a:gd name="T5" fmla="*/ 336 h 925"/>
                    <a:gd name="T6" fmla="*/ 245 w 553"/>
                    <a:gd name="T7" fmla="*/ 616 h 925"/>
                    <a:gd name="T8" fmla="*/ 151 w 553"/>
                    <a:gd name="T9" fmla="*/ 884 h 925"/>
                    <a:gd name="T10" fmla="*/ 7 w 553"/>
                    <a:gd name="T11" fmla="*/ 860 h 925"/>
                    <a:gd name="T12" fmla="*/ 111 w 553"/>
                    <a:gd name="T13" fmla="*/ 508 h 925"/>
                    <a:gd name="T14" fmla="*/ 295 w 553"/>
                    <a:gd name="T15" fmla="*/ 148 h 925"/>
                    <a:gd name="T16" fmla="*/ 463 w 553"/>
                    <a:gd name="T17" fmla="*/ 4 h 9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3" h="925">
                      <a:moveTo>
                        <a:pt x="463" y="4"/>
                      </a:moveTo>
                      <a:cubicBezTo>
                        <a:pt x="503" y="0"/>
                        <a:pt x="553" y="66"/>
                        <a:pt x="536" y="121"/>
                      </a:cubicBezTo>
                      <a:cubicBezTo>
                        <a:pt x="519" y="176"/>
                        <a:pt x="408" y="253"/>
                        <a:pt x="359" y="336"/>
                      </a:cubicBezTo>
                      <a:cubicBezTo>
                        <a:pt x="312" y="418"/>
                        <a:pt x="280" y="525"/>
                        <a:pt x="245" y="616"/>
                      </a:cubicBezTo>
                      <a:cubicBezTo>
                        <a:pt x="210" y="707"/>
                        <a:pt x="191" y="843"/>
                        <a:pt x="151" y="884"/>
                      </a:cubicBezTo>
                      <a:cubicBezTo>
                        <a:pt x="111" y="925"/>
                        <a:pt x="14" y="923"/>
                        <a:pt x="7" y="860"/>
                      </a:cubicBezTo>
                      <a:cubicBezTo>
                        <a:pt x="0" y="797"/>
                        <a:pt x="63" y="627"/>
                        <a:pt x="111" y="508"/>
                      </a:cubicBezTo>
                      <a:cubicBezTo>
                        <a:pt x="159" y="389"/>
                        <a:pt x="236" y="232"/>
                        <a:pt x="295" y="148"/>
                      </a:cubicBezTo>
                      <a:cubicBezTo>
                        <a:pt x="354" y="64"/>
                        <a:pt x="423" y="8"/>
                        <a:pt x="463" y="4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100000">
                      <a:schemeClr val="accent6">
                        <a:lumMod val="75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94" name="Freeform 427">
                  <a:extLst>
                    <a:ext uri="{FF2B5EF4-FFF2-40B4-BE49-F238E27FC236}">
                      <a16:creationId xmlns:a16="http://schemas.microsoft.com/office/drawing/2014/main" id="{B5E597C3-0F68-1844-82EF-E076C0DCEC42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4986121">
                  <a:off x="8366298" y="3342108"/>
                  <a:ext cx="541806" cy="882646"/>
                </a:xfrm>
                <a:custGeom>
                  <a:avLst/>
                  <a:gdLst>
                    <a:gd name="T0" fmla="*/ 463 w 553"/>
                    <a:gd name="T1" fmla="*/ 4 h 925"/>
                    <a:gd name="T2" fmla="*/ 536 w 553"/>
                    <a:gd name="T3" fmla="*/ 121 h 925"/>
                    <a:gd name="T4" fmla="*/ 359 w 553"/>
                    <a:gd name="T5" fmla="*/ 336 h 925"/>
                    <a:gd name="T6" fmla="*/ 245 w 553"/>
                    <a:gd name="T7" fmla="*/ 616 h 925"/>
                    <a:gd name="T8" fmla="*/ 151 w 553"/>
                    <a:gd name="T9" fmla="*/ 884 h 925"/>
                    <a:gd name="T10" fmla="*/ 7 w 553"/>
                    <a:gd name="T11" fmla="*/ 860 h 925"/>
                    <a:gd name="T12" fmla="*/ 111 w 553"/>
                    <a:gd name="T13" fmla="*/ 508 h 925"/>
                    <a:gd name="T14" fmla="*/ 295 w 553"/>
                    <a:gd name="T15" fmla="*/ 148 h 925"/>
                    <a:gd name="T16" fmla="*/ 463 w 553"/>
                    <a:gd name="T17" fmla="*/ 4 h 9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3" h="925">
                      <a:moveTo>
                        <a:pt x="463" y="4"/>
                      </a:moveTo>
                      <a:cubicBezTo>
                        <a:pt x="503" y="0"/>
                        <a:pt x="553" y="66"/>
                        <a:pt x="536" y="121"/>
                      </a:cubicBezTo>
                      <a:cubicBezTo>
                        <a:pt x="519" y="176"/>
                        <a:pt x="408" y="253"/>
                        <a:pt x="359" y="336"/>
                      </a:cubicBezTo>
                      <a:cubicBezTo>
                        <a:pt x="312" y="418"/>
                        <a:pt x="280" y="525"/>
                        <a:pt x="245" y="616"/>
                      </a:cubicBezTo>
                      <a:cubicBezTo>
                        <a:pt x="210" y="707"/>
                        <a:pt x="191" y="843"/>
                        <a:pt x="151" y="884"/>
                      </a:cubicBezTo>
                      <a:cubicBezTo>
                        <a:pt x="111" y="925"/>
                        <a:pt x="14" y="923"/>
                        <a:pt x="7" y="860"/>
                      </a:cubicBezTo>
                      <a:cubicBezTo>
                        <a:pt x="0" y="797"/>
                        <a:pt x="63" y="627"/>
                        <a:pt x="111" y="508"/>
                      </a:cubicBezTo>
                      <a:cubicBezTo>
                        <a:pt x="159" y="389"/>
                        <a:pt x="236" y="232"/>
                        <a:pt x="295" y="148"/>
                      </a:cubicBezTo>
                      <a:cubicBezTo>
                        <a:pt x="354" y="64"/>
                        <a:pt x="423" y="8"/>
                        <a:pt x="463" y="4"/>
                      </a:cubicBezTo>
                      <a:close/>
                    </a:path>
                  </a:pathLst>
                </a:custGeom>
                <a:gradFill rotWithShape="1">
                  <a:gsLst>
                    <a:gs pos="8000">
                      <a:schemeClr val="accent6">
                        <a:lumMod val="75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195" name="Freeform 427">
                  <a:extLst>
                    <a:ext uri="{FF2B5EF4-FFF2-40B4-BE49-F238E27FC236}">
                      <a16:creationId xmlns:a16="http://schemas.microsoft.com/office/drawing/2014/main" id="{00348F86-0D08-0746-A14A-2D0CDECE40E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7928839">
                  <a:off x="9198061" y="4097933"/>
                  <a:ext cx="527804" cy="921748"/>
                </a:xfrm>
                <a:custGeom>
                  <a:avLst/>
                  <a:gdLst>
                    <a:gd name="T0" fmla="*/ 463 w 553"/>
                    <a:gd name="T1" fmla="*/ 4 h 925"/>
                    <a:gd name="T2" fmla="*/ 536 w 553"/>
                    <a:gd name="T3" fmla="*/ 121 h 925"/>
                    <a:gd name="T4" fmla="*/ 359 w 553"/>
                    <a:gd name="T5" fmla="*/ 336 h 925"/>
                    <a:gd name="T6" fmla="*/ 245 w 553"/>
                    <a:gd name="T7" fmla="*/ 616 h 925"/>
                    <a:gd name="T8" fmla="*/ 151 w 553"/>
                    <a:gd name="T9" fmla="*/ 884 h 925"/>
                    <a:gd name="T10" fmla="*/ 7 w 553"/>
                    <a:gd name="T11" fmla="*/ 860 h 925"/>
                    <a:gd name="T12" fmla="*/ 111 w 553"/>
                    <a:gd name="T13" fmla="*/ 508 h 925"/>
                    <a:gd name="T14" fmla="*/ 295 w 553"/>
                    <a:gd name="T15" fmla="*/ 148 h 925"/>
                    <a:gd name="T16" fmla="*/ 463 w 553"/>
                    <a:gd name="T17" fmla="*/ 4 h 9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53" h="925">
                      <a:moveTo>
                        <a:pt x="463" y="4"/>
                      </a:moveTo>
                      <a:cubicBezTo>
                        <a:pt x="503" y="0"/>
                        <a:pt x="553" y="66"/>
                        <a:pt x="536" y="121"/>
                      </a:cubicBezTo>
                      <a:cubicBezTo>
                        <a:pt x="519" y="176"/>
                        <a:pt x="408" y="253"/>
                        <a:pt x="359" y="336"/>
                      </a:cubicBezTo>
                      <a:cubicBezTo>
                        <a:pt x="312" y="418"/>
                        <a:pt x="280" y="525"/>
                        <a:pt x="245" y="616"/>
                      </a:cubicBezTo>
                      <a:cubicBezTo>
                        <a:pt x="210" y="707"/>
                        <a:pt x="191" y="843"/>
                        <a:pt x="151" y="884"/>
                      </a:cubicBezTo>
                      <a:cubicBezTo>
                        <a:pt x="111" y="925"/>
                        <a:pt x="14" y="923"/>
                        <a:pt x="7" y="860"/>
                      </a:cubicBezTo>
                      <a:cubicBezTo>
                        <a:pt x="0" y="797"/>
                        <a:pt x="63" y="627"/>
                        <a:pt x="111" y="508"/>
                      </a:cubicBezTo>
                      <a:cubicBezTo>
                        <a:pt x="159" y="389"/>
                        <a:pt x="236" y="232"/>
                        <a:pt x="295" y="148"/>
                      </a:cubicBezTo>
                      <a:cubicBezTo>
                        <a:pt x="354" y="64"/>
                        <a:pt x="423" y="8"/>
                        <a:pt x="463" y="4"/>
                      </a:cubicBezTo>
                      <a:close/>
                    </a:path>
                  </a:pathLst>
                </a:custGeom>
                <a:gradFill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5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grpSp>
            <p:nvGrpSpPr>
              <p:cNvPr id="120" name="Group 987">
                <a:extLst>
                  <a:ext uri="{FF2B5EF4-FFF2-40B4-BE49-F238E27FC236}">
                    <a16:creationId xmlns:a16="http://schemas.microsoft.com/office/drawing/2014/main" id="{DFAF633F-ECB1-7445-B70F-D5AD17A0B2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7409" y="5201293"/>
                <a:ext cx="2969559" cy="417349"/>
                <a:chOff x="230" y="3122"/>
                <a:chExt cx="5525" cy="661"/>
              </a:xfrm>
            </p:grpSpPr>
            <p:grpSp>
              <p:nvGrpSpPr>
                <p:cNvPr id="159" name="Group 988">
                  <a:extLst>
                    <a:ext uri="{FF2B5EF4-FFF2-40B4-BE49-F238E27FC236}">
                      <a16:creationId xmlns:a16="http://schemas.microsoft.com/office/drawing/2014/main" id="{CAE34DC2-753D-074D-92A6-1DE415435D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65312">
                  <a:off x="704" y="3133"/>
                  <a:ext cx="990" cy="650"/>
                  <a:chOff x="314" y="2958"/>
                  <a:chExt cx="990" cy="650"/>
                </a:xfrm>
              </p:grpSpPr>
              <p:sp>
                <p:nvSpPr>
                  <p:cNvPr id="185" name="AutoShape 989">
                    <a:extLst>
                      <a:ext uri="{FF2B5EF4-FFF2-40B4-BE49-F238E27FC236}">
                        <a16:creationId xmlns:a16="http://schemas.microsoft.com/office/drawing/2014/main" id="{375410B6-05A7-844F-8678-E21A98720127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" y="3270"/>
                    <a:ext cx="317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86" name="AutoShape 990">
                    <a:extLst>
                      <a:ext uri="{FF2B5EF4-FFF2-40B4-BE49-F238E27FC236}">
                        <a16:creationId xmlns:a16="http://schemas.microsoft.com/office/drawing/2014/main" id="{9ED35D0D-CB99-1E45-AE4D-80DDE80FF24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15" y="2978"/>
                    <a:ext cx="316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87" name="Freeform 991">
                    <a:extLst>
                      <a:ext uri="{FF2B5EF4-FFF2-40B4-BE49-F238E27FC236}">
                        <a16:creationId xmlns:a16="http://schemas.microsoft.com/office/drawing/2014/main" id="{F5693E2B-F290-A34D-A2DA-BB00423702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-384720">
                    <a:off x="314" y="3322"/>
                    <a:ext cx="476" cy="138"/>
                  </a:xfrm>
                  <a:custGeom>
                    <a:avLst/>
                    <a:gdLst>
                      <a:gd name="T0" fmla="*/ 530 w 2413"/>
                      <a:gd name="T1" fmla="*/ 13 h 750"/>
                      <a:gd name="T2" fmla="*/ 260 w 2413"/>
                      <a:gd name="T3" fmla="*/ 62 h 750"/>
                      <a:gd name="T4" fmla="*/ 74 w 2413"/>
                      <a:gd name="T5" fmla="*/ 188 h 750"/>
                      <a:gd name="T6" fmla="*/ 62 w 2413"/>
                      <a:gd name="T7" fmla="*/ 372 h 750"/>
                      <a:gd name="T8" fmla="*/ 446 w 2413"/>
                      <a:gd name="T9" fmla="*/ 468 h 750"/>
                      <a:gd name="T10" fmla="*/ 1874 w 2413"/>
                      <a:gd name="T11" fmla="*/ 559 h 750"/>
                      <a:gd name="T12" fmla="*/ 2012 w 2413"/>
                      <a:gd name="T13" fmla="*/ 736 h 750"/>
                      <a:gd name="T14" fmla="*/ 2276 w 2413"/>
                      <a:gd name="T15" fmla="*/ 644 h 750"/>
                      <a:gd name="T16" fmla="*/ 2408 w 2413"/>
                      <a:gd name="T17" fmla="*/ 470 h 750"/>
                      <a:gd name="T18" fmla="*/ 2306 w 2413"/>
                      <a:gd name="T19" fmla="*/ 296 h 750"/>
                      <a:gd name="T20" fmla="*/ 1916 w 2413"/>
                      <a:gd name="T21" fmla="*/ 232 h 750"/>
                      <a:gd name="T22" fmla="*/ 584 w 2413"/>
                      <a:gd name="T23" fmla="*/ 141 h 750"/>
                      <a:gd name="T24" fmla="*/ 530 w 2413"/>
                      <a:gd name="T25" fmla="*/ 13 h 7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13" h="750">
                        <a:moveTo>
                          <a:pt x="530" y="13"/>
                        </a:moveTo>
                        <a:cubicBezTo>
                          <a:pt x="476" y="0"/>
                          <a:pt x="336" y="33"/>
                          <a:pt x="260" y="62"/>
                        </a:cubicBezTo>
                        <a:cubicBezTo>
                          <a:pt x="184" y="91"/>
                          <a:pt x="107" y="136"/>
                          <a:pt x="74" y="188"/>
                        </a:cubicBezTo>
                        <a:cubicBezTo>
                          <a:pt x="41" y="240"/>
                          <a:pt x="0" y="325"/>
                          <a:pt x="62" y="372"/>
                        </a:cubicBezTo>
                        <a:cubicBezTo>
                          <a:pt x="124" y="419"/>
                          <a:pt x="144" y="437"/>
                          <a:pt x="446" y="468"/>
                        </a:cubicBezTo>
                        <a:cubicBezTo>
                          <a:pt x="748" y="499"/>
                          <a:pt x="1613" y="515"/>
                          <a:pt x="1874" y="559"/>
                        </a:cubicBezTo>
                        <a:cubicBezTo>
                          <a:pt x="2135" y="604"/>
                          <a:pt x="1945" y="722"/>
                          <a:pt x="2012" y="736"/>
                        </a:cubicBezTo>
                        <a:cubicBezTo>
                          <a:pt x="2079" y="750"/>
                          <a:pt x="2210" y="688"/>
                          <a:pt x="2276" y="644"/>
                        </a:cubicBezTo>
                        <a:cubicBezTo>
                          <a:pt x="2342" y="600"/>
                          <a:pt x="2403" y="528"/>
                          <a:pt x="2408" y="470"/>
                        </a:cubicBezTo>
                        <a:cubicBezTo>
                          <a:pt x="2413" y="412"/>
                          <a:pt x="2388" y="336"/>
                          <a:pt x="2306" y="296"/>
                        </a:cubicBezTo>
                        <a:cubicBezTo>
                          <a:pt x="2224" y="256"/>
                          <a:pt x="2203" y="258"/>
                          <a:pt x="1916" y="232"/>
                        </a:cubicBezTo>
                        <a:cubicBezTo>
                          <a:pt x="1629" y="206"/>
                          <a:pt x="815" y="178"/>
                          <a:pt x="584" y="141"/>
                        </a:cubicBezTo>
                        <a:cubicBezTo>
                          <a:pt x="353" y="105"/>
                          <a:pt x="541" y="40"/>
                          <a:pt x="530" y="1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8" name="Freeform 992">
                    <a:extLst>
                      <a:ext uri="{FF2B5EF4-FFF2-40B4-BE49-F238E27FC236}">
                        <a16:creationId xmlns:a16="http://schemas.microsoft.com/office/drawing/2014/main" id="{265A0499-0849-1141-A9FB-77ABDC1C84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-384720">
                    <a:off x="321" y="3428"/>
                    <a:ext cx="469" cy="132"/>
                  </a:xfrm>
                  <a:custGeom>
                    <a:avLst/>
                    <a:gdLst>
                      <a:gd name="T0" fmla="*/ 1869 w 2395"/>
                      <a:gd name="T1" fmla="*/ 652 h 664"/>
                      <a:gd name="T2" fmla="*/ 2137 w 2395"/>
                      <a:gd name="T3" fmla="*/ 609 h 664"/>
                      <a:gd name="T4" fmla="*/ 2322 w 2395"/>
                      <a:gd name="T5" fmla="*/ 497 h 664"/>
                      <a:gd name="T6" fmla="*/ 2333 w 2395"/>
                      <a:gd name="T7" fmla="*/ 334 h 664"/>
                      <a:gd name="T8" fmla="*/ 1952 w 2395"/>
                      <a:gd name="T9" fmla="*/ 248 h 664"/>
                      <a:gd name="T10" fmla="*/ 535 w 2395"/>
                      <a:gd name="T11" fmla="*/ 168 h 664"/>
                      <a:gd name="T12" fmla="*/ 392 w 2395"/>
                      <a:gd name="T13" fmla="*/ 13 h 664"/>
                      <a:gd name="T14" fmla="*/ 136 w 2395"/>
                      <a:gd name="T15" fmla="*/ 92 h 664"/>
                      <a:gd name="T16" fmla="*/ 5 w 2395"/>
                      <a:gd name="T17" fmla="*/ 247 h 664"/>
                      <a:gd name="T18" fmla="*/ 106 w 2395"/>
                      <a:gd name="T19" fmla="*/ 401 h 664"/>
                      <a:gd name="T20" fmla="*/ 493 w 2395"/>
                      <a:gd name="T21" fmla="*/ 458 h 664"/>
                      <a:gd name="T22" fmla="*/ 1815 w 2395"/>
                      <a:gd name="T23" fmla="*/ 539 h 664"/>
                      <a:gd name="T24" fmla="*/ 1869 w 2395"/>
                      <a:gd name="T25" fmla="*/ 652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95" h="664">
                        <a:moveTo>
                          <a:pt x="1869" y="652"/>
                        </a:moveTo>
                        <a:cubicBezTo>
                          <a:pt x="1923" y="664"/>
                          <a:pt x="2062" y="635"/>
                          <a:pt x="2137" y="609"/>
                        </a:cubicBezTo>
                        <a:cubicBezTo>
                          <a:pt x="2212" y="583"/>
                          <a:pt x="2289" y="543"/>
                          <a:pt x="2322" y="497"/>
                        </a:cubicBezTo>
                        <a:cubicBezTo>
                          <a:pt x="2354" y="451"/>
                          <a:pt x="2395" y="375"/>
                          <a:pt x="2333" y="334"/>
                        </a:cubicBezTo>
                        <a:cubicBezTo>
                          <a:pt x="2272" y="292"/>
                          <a:pt x="2252" y="276"/>
                          <a:pt x="1952" y="248"/>
                        </a:cubicBezTo>
                        <a:cubicBezTo>
                          <a:pt x="1653" y="221"/>
                          <a:pt x="795" y="207"/>
                          <a:pt x="535" y="168"/>
                        </a:cubicBezTo>
                        <a:cubicBezTo>
                          <a:pt x="275" y="129"/>
                          <a:pt x="458" y="26"/>
                          <a:pt x="392" y="13"/>
                        </a:cubicBezTo>
                        <a:cubicBezTo>
                          <a:pt x="326" y="0"/>
                          <a:pt x="201" y="53"/>
                          <a:pt x="136" y="92"/>
                        </a:cubicBezTo>
                        <a:cubicBezTo>
                          <a:pt x="71" y="131"/>
                          <a:pt x="10" y="195"/>
                          <a:pt x="5" y="247"/>
                        </a:cubicBezTo>
                        <a:cubicBezTo>
                          <a:pt x="0" y="298"/>
                          <a:pt x="25" y="366"/>
                          <a:pt x="106" y="401"/>
                        </a:cubicBezTo>
                        <a:cubicBezTo>
                          <a:pt x="188" y="437"/>
                          <a:pt x="208" y="435"/>
                          <a:pt x="493" y="458"/>
                        </a:cubicBezTo>
                        <a:cubicBezTo>
                          <a:pt x="778" y="481"/>
                          <a:pt x="1586" y="506"/>
                          <a:pt x="1815" y="539"/>
                        </a:cubicBezTo>
                        <a:cubicBezTo>
                          <a:pt x="2045" y="571"/>
                          <a:pt x="1858" y="628"/>
                          <a:pt x="1869" y="65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9" name="Freeform 993">
                    <a:extLst>
                      <a:ext uri="{FF2B5EF4-FFF2-40B4-BE49-F238E27FC236}">
                        <a16:creationId xmlns:a16="http://schemas.microsoft.com/office/drawing/2014/main" id="{758BEBA7-CA4F-DA4F-AC78-8A490E261E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639" y="3186"/>
                    <a:ext cx="573" cy="140"/>
                  </a:xfrm>
                  <a:custGeom>
                    <a:avLst/>
                    <a:gdLst>
                      <a:gd name="T0" fmla="*/ 240 w 2877"/>
                      <a:gd name="T1" fmla="*/ 705 h 705"/>
                      <a:gd name="T2" fmla="*/ 150 w 2877"/>
                      <a:gd name="T3" fmla="*/ 597 h 705"/>
                      <a:gd name="T4" fmla="*/ 0 w 2877"/>
                      <a:gd name="T5" fmla="*/ 495 h 705"/>
                      <a:gd name="T6" fmla="*/ 1128 w 2877"/>
                      <a:gd name="T7" fmla="*/ 255 h 705"/>
                      <a:gd name="T8" fmla="*/ 2344 w 2877"/>
                      <a:gd name="T9" fmla="*/ 176 h 705"/>
                      <a:gd name="T10" fmla="*/ 2481 w 2877"/>
                      <a:gd name="T11" fmla="*/ 13 h 705"/>
                      <a:gd name="T12" fmla="*/ 2742 w 2877"/>
                      <a:gd name="T13" fmla="*/ 98 h 705"/>
                      <a:gd name="T14" fmla="*/ 2874 w 2877"/>
                      <a:gd name="T15" fmla="*/ 243 h 705"/>
                      <a:gd name="T16" fmla="*/ 2760 w 2877"/>
                      <a:gd name="T17" fmla="*/ 381 h 705"/>
                      <a:gd name="T18" fmla="*/ 2382 w 2877"/>
                      <a:gd name="T19" fmla="*/ 471 h 705"/>
                      <a:gd name="T20" fmla="*/ 1104 w 2877"/>
                      <a:gd name="T21" fmla="*/ 549 h 705"/>
                      <a:gd name="T22" fmla="*/ 240 w 2877"/>
                      <a:gd name="T23" fmla="*/ 705 h 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77" h="705">
                        <a:moveTo>
                          <a:pt x="240" y="705"/>
                        </a:moveTo>
                        <a:lnTo>
                          <a:pt x="150" y="597"/>
                        </a:lnTo>
                        <a:lnTo>
                          <a:pt x="0" y="495"/>
                        </a:lnTo>
                        <a:cubicBezTo>
                          <a:pt x="163" y="438"/>
                          <a:pt x="737" y="308"/>
                          <a:pt x="1128" y="255"/>
                        </a:cubicBezTo>
                        <a:cubicBezTo>
                          <a:pt x="1519" y="202"/>
                          <a:pt x="2119" y="216"/>
                          <a:pt x="2344" y="176"/>
                        </a:cubicBezTo>
                        <a:cubicBezTo>
                          <a:pt x="2569" y="136"/>
                          <a:pt x="2415" y="26"/>
                          <a:pt x="2481" y="13"/>
                        </a:cubicBezTo>
                        <a:cubicBezTo>
                          <a:pt x="2547" y="0"/>
                          <a:pt x="2677" y="60"/>
                          <a:pt x="2742" y="98"/>
                        </a:cubicBezTo>
                        <a:cubicBezTo>
                          <a:pt x="2807" y="136"/>
                          <a:pt x="2871" y="196"/>
                          <a:pt x="2874" y="243"/>
                        </a:cubicBezTo>
                        <a:cubicBezTo>
                          <a:pt x="2877" y="290"/>
                          <a:pt x="2842" y="343"/>
                          <a:pt x="2760" y="381"/>
                        </a:cubicBezTo>
                        <a:cubicBezTo>
                          <a:pt x="2678" y="419"/>
                          <a:pt x="2658" y="443"/>
                          <a:pt x="2382" y="471"/>
                        </a:cubicBezTo>
                        <a:cubicBezTo>
                          <a:pt x="2106" y="499"/>
                          <a:pt x="1461" y="510"/>
                          <a:pt x="1104" y="549"/>
                        </a:cubicBezTo>
                        <a:cubicBezTo>
                          <a:pt x="747" y="588"/>
                          <a:pt x="420" y="673"/>
                          <a:pt x="240" y="705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0" name="Freeform 994">
                    <a:extLst>
                      <a:ext uri="{FF2B5EF4-FFF2-40B4-BE49-F238E27FC236}">
                        <a16:creationId xmlns:a16="http://schemas.microsoft.com/office/drawing/2014/main" id="{2F06F892-B79B-DC47-AC43-6403650707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36" y="3084"/>
                    <a:ext cx="493" cy="131"/>
                  </a:xfrm>
                  <a:custGeom>
                    <a:avLst/>
                    <a:gdLst>
                      <a:gd name="T0" fmla="*/ 1995 w 2503"/>
                      <a:gd name="T1" fmla="*/ 12 h 661"/>
                      <a:gd name="T2" fmla="*/ 2233 w 2503"/>
                      <a:gd name="T3" fmla="*/ 59 h 661"/>
                      <a:gd name="T4" fmla="*/ 2427 w 2503"/>
                      <a:gd name="T5" fmla="*/ 171 h 661"/>
                      <a:gd name="T6" fmla="*/ 2438 w 2503"/>
                      <a:gd name="T7" fmla="*/ 334 h 661"/>
                      <a:gd name="T8" fmla="*/ 2040 w 2503"/>
                      <a:gd name="T9" fmla="*/ 420 h 661"/>
                      <a:gd name="T10" fmla="*/ 559 w 2503"/>
                      <a:gd name="T11" fmla="*/ 500 h 661"/>
                      <a:gd name="T12" fmla="*/ 399 w 2503"/>
                      <a:gd name="T13" fmla="*/ 648 h 661"/>
                      <a:gd name="T14" fmla="*/ 142 w 2503"/>
                      <a:gd name="T15" fmla="*/ 576 h 661"/>
                      <a:gd name="T16" fmla="*/ 5 w 2503"/>
                      <a:gd name="T17" fmla="*/ 421 h 661"/>
                      <a:gd name="T18" fmla="*/ 111 w 2503"/>
                      <a:gd name="T19" fmla="*/ 267 h 661"/>
                      <a:gd name="T20" fmla="*/ 515 w 2503"/>
                      <a:gd name="T21" fmla="*/ 210 h 661"/>
                      <a:gd name="T22" fmla="*/ 1897 w 2503"/>
                      <a:gd name="T23" fmla="*/ 129 h 661"/>
                      <a:gd name="T24" fmla="*/ 1995 w 2503"/>
                      <a:gd name="T25" fmla="*/ 12 h 6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503" h="661">
                        <a:moveTo>
                          <a:pt x="1995" y="12"/>
                        </a:moveTo>
                        <a:cubicBezTo>
                          <a:pt x="2051" y="0"/>
                          <a:pt x="2161" y="33"/>
                          <a:pt x="2233" y="59"/>
                        </a:cubicBezTo>
                        <a:cubicBezTo>
                          <a:pt x="2305" y="85"/>
                          <a:pt x="2392" y="125"/>
                          <a:pt x="2427" y="171"/>
                        </a:cubicBezTo>
                        <a:cubicBezTo>
                          <a:pt x="2460" y="217"/>
                          <a:pt x="2503" y="293"/>
                          <a:pt x="2438" y="334"/>
                        </a:cubicBezTo>
                        <a:cubicBezTo>
                          <a:pt x="2374" y="376"/>
                          <a:pt x="2354" y="392"/>
                          <a:pt x="2040" y="420"/>
                        </a:cubicBezTo>
                        <a:cubicBezTo>
                          <a:pt x="1728" y="447"/>
                          <a:pt x="833" y="462"/>
                          <a:pt x="559" y="500"/>
                        </a:cubicBezTo>
                        <a:cubicBezTo>
                          <a:pt x="285" y="538"/>
                          <a:pt x="468" y="635"/>
                          <a:pt x="399" y="648"/>
                        </a:cubicBezTo>
                        <a:cubicBezTo>
                          <a:pt x="330" y="661"/>
                          <a:pt x="208" y="614"/>
                          <a:pt x="142" y="576"/>
                        </a:cubicBezTo>
                        <a:cubicBezTo>
                          <a:pt x="76" y="538"/>
                          <a:pt x="10" y="473"/>
                          <a:pt x="5" y="421"/>
                        </a:cubicBezTo>
                        <a:cubicBezTo>
                          <a:pt x="0" y="370"/>
                          <a:pt x="26" y="302"/>
                          <a:pt x="111" y="267"/>
                        </a:cubicBezTo>
                        <a:cubicBezTo>
                          <a:pt x="196" y="231"/>
                          <a:pt x="217" y="233"/>
                          <a:pt x="515" y="210"/>
                        </a:cubicBezTo>
                        <a:cubicBezTo>
                          <a:pt x="813" y="187"/>
                          <a:pt x="1650" y="162"/>
                          <a:pt x="1897" y="129"/>
                        </a:cubicBezTo>
                        <a:cubicBezTo>
                          <a:pt x="2144" y="96"/>
                          <a:pt x="1939" y="24"/>
                          <a:pt x="1995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91" name="Freeform 995">
                    <a:extLst>
                      <a:ext uri="{FF2B5EF4-FFF2-40B4-BE49-F238E27FC236}">
                        <a16:creationId xmlns:a16="http://schemas.microsoft.com/office/drawing/2014/main" id="{AC857C93-3F98-3541-B936-25B64EDC0C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733" y="2958"/>
                    <a:ext cx="571" cy="151"/>
                  </a:xfrm>
                  <a:custGeom>
                    <a:avLst/>
                    <a:gdLst>
                      <a:gd name="T0" fmla="*/ 2604 w 2862"/>
                      <a:gd name="T1" fmla="*/ 0 h 756"/>
                      <a:gd name="T2" fmla="*/ 2724 w 2862"/>
                      <a:gd name="T3" fmla="*/ 138 h 756"/>
                      <a:gd name="T4" fmla="*/ 2862 w 2862"/>
                      <a:gd name="T5" fmla="*/ 240 h 756"/>
                      <a:gd name="T6" fmla="*/ 1938 w 2862"/>
                      <a:gd name="T7" fmla="*/ 474 h 756"/>
                      <a:gd name="T8" fmla="*/ 533 w 2862"/>
                      <a:gd name="T9" fmla="*/ 580 h 756"/>
                      <a:gd name="T10" fmla="*/ 396 w 2862"/>
                      <a:gd name="T11" fmla="*/ 743 h 756"/>
                      <a:gd name="T12" fmla="*/ 135 w 2862"/>
                      <a:gd name="T13" fmla="*/ 658 h 756"/>
                      <a:gd name="T14" fmla="*/ 6 w 2862"/>
                      <a:gd name="T15" fmla="*/ 528 h 756"/>
                      <a:gd name="T16" fmla="*/ 102 w 2862"/>
                      <a:gd name="T17" fmla="*/ 372 h 756"/>
                      <a:gd name="T18" fmla="*/ 564 w 2862"/>
                      <a:gd name="T19" fmla="*/ 282 h 756"/>
                      <a:gd name="T20" fmla="*/ 1716 w 2862"/>
                      <a:gd name="T21" fmla="*/ 210 h 756"/>
                      <a:gd name="T22" fmla="*/ 2604 w 2862"/>
                      <a:gd name="T23" fmla="*/ 0 h 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62" h="756">
                        <a:moveTo>
                          <a:pt x="2604" y="0"/>
                        </a:moveTo>
                        <a:lnTo>
                          <a:pt x="2724" y="138"/>
                        </a:lnTo>
                        <a:lnTo>
                          <a:pt x="2862" y="240"/>
                        </a:lnTo>
                        <a:cubicBezTo>
                          <a:pt x="2731" y="296"/>
                          <a:pt x="2326" y="417"/>
                          <a:pt x="1938" y="474"/>
                        </a:cubicBezTo>
                        <a:cubicBezTo>
                          <a:pt x="1550" y="531"/>
                          <a:pt x="790" y="535"/>
                          <a:pt x="533" y="580"/>
                        </a:cubicBezTo>
                        <a:cubicBezTo>
                          <a:pt x="276" y="625"/>
                          <a:pt x="462" y="730"/>
                          <a:pt x="396" y="743"/>
                        </a:cubicBezTo>
                        <a:cubicBezTo>
                          <a:pt x="330" y="756"/>
                          <a:pt x="200" y="694"/>
                          <a:pt x="135" y="658"/>
                        </a:cubicBezTo>
                        <a:cubicBezTo>
                          <a:pt x="70" y="622"/>
                          <a:pt x="12" y="576"/>
                          <a:pt x="6" y="528"/>
                        </a:cubicBezTo>
                        <a:cubicBezTo>
                          <a:pt x="0" y="480"/>
                          <a:pt x="9" y="413"/>
                          <a:pt x="102" y="372"/>
                        </a:cubicBezTo>
                        <a:cubicBezTo>
                          <a:pt x="195" y="331"/>
                          <a:pt x="295" y="309"/>
                          <a:pt x="564" y="282"/>
                        </a:cubicBezTo>
                        <a:cubicBezTo>
                          <a:pt x="833" y="255"/>
                          <a:pt x="1376" y="257"/>
                          <a:pt x="1716" y="210"/>
                        </a:cubicBezTo>
                        <a:cubicBezTo>
                          <a:pt x="2056" y="163"/>
                          <a:pt x="2604" y="0"/>
                          <a:pt x="260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60" name="Group 996">
                  <a:extLst>
                    <a:ext uri="{FF2B5EF4-FFF2-40B4-BE49-F238E27FC236}">
                      <a16:creationId xmlns:a16="http://schemas.microsoft.com/office/drawing/2014/main" id="{A3A21ADD-E7F1-DC47-BA47-A4586307EC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52" y="3263"/>
                  <a:ext cx="1028" cy="348"/>
                  <a:chOff x="1539" y="3324"/>
                  <a:chExt cx="1028" cy="348"/>
                </a:xfrm>
              </p:grpSpPr>
              <p:sp>
                <p:nvSpPr>
                  <p:cNvPr id="179" name="AutoShape 997">
                    <a:extLst>
                      <a:ext uri="{FF2B5EF4-FFF2-40B4-BE49-F238E27FC236}">
                        <a16:creationId xmlns:a16="http://schemas.microsoft.com/office/drawing/2014/main" id="{D494475D-DE73-E040-86E8-23D47A5C6314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2165312">
                    <a:off x="1646" y="3324"/>
                    <a:ext cx="317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80" name="AutoShape 998">
                    <a:extLst>
                      <a:ext uri="{FF2B5EF4-FFF2-40B4-BE49-F238E27FC236}">
                        <a16:creationId xmlns:a16="http://schemas.microsoft.com/office/drawing/2014/main" id="{9D95D7B4-9370-0B43-B57F-9B9F069D116F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 rot="2165312">
                    <a:off x="2157" y="3334"/>
                    <a:ext cx="316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81" name="Freeform 999">
                    <a:extLst>
                      <a:ext uri="{FF2B5EF4-FFF2-40B4-BE49-F238E27FC236}">
                        <a16:creationId xmlns:a16="http://schemas.microsoft.com/office/drawing/2014/main" id="{00516EE3-EFC0-F64B-89A9-66DF420A58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1780592">
                    <a:off x="1593" y="3383"/>
                    <a:ext cx="476" cy="138"/>
                  </a:xfrm>
                  <a:custGeom>
                    <a:avLst/>
                    <a:gdLst>
                      <a:gd name="T0" fmla="*/ 530 w 2413"/>
                      <a:gd name="T1" fmla="*/ 13 h 750"/>
                      <a:gd name="T2" fmla="*/ 260 w 2413"/>
                      <a:gd name="T3" fmla="*/ 62 h 750"/>
                      <a:gd name="T4" fmla="*/ 74 w 2413"/>
                      <a:gd name="T5" fmla="*/ 188 h 750"/>
                      <a:gd name="T6" fmla="*/ 62 w 2413"/>
                      <a:gd name="T7" fmla="*/ 372 h 750"/>
                      <a:gd name="T8" fmla="*/ 446 w 2413"/>
                      <a:gd name="T9" fmla="*/ 468 h 750"/>
                      <a:gd name="T10" fmla="*/ 1874 w 2413"/>
                      <a:gd name="T11" fmla="*/ 559 h 750"/>
                      <a:gd name="T12" fmla="*/ 2012 w 2413"/>
                      <a:gd name="T13" fmla="*/ 736 h 750"/>
                      <a:gd name="T14" fmla="*/ 2276 w 2413"/>
                      <a:gd name="T15" fmla="*/ 644 h 750"/>
                      <a:gd name="T16" fmla="*/ 2408 w 2413"/>
                      <a:gd name="T17" fmla="*/ 470 h 750"/>
                      <a:gd name="T18" fmla="*/ 2306 w 2413"/>
                      <a:gd name="T19" fmla="*/ 296 h 750"/>
                      <a:gd name="T20" fmla="*/ 1916 w 2413"/>
                      <a:gd name="T21" fmla="*/ 232 h 750"/>
                      <a:gd name="T22" fmla="*/ 584 w 2413"/>
                      <a:gd name="T23" fmla="*/ 141 h 750"/>
                      <a:gd name="T24" fmla="*/ 530 w 2413"/>
                      <a:gd name="T25" fmla="*/ 13 h 7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13" h="750">
                        <a:moveTo>
                          <a:pt x="530" y="13"/>
                        </a:moveTo>
                        <a:cubicBezTo>
                          <a:pt x="476" y="0"/>
                          <a:pt x="336" y="33"/>
                          <a:pt x="260" y="62"/>
                        </a:cubicBezTo>
                        <a:cubicBezTo>
                          <a:pt x="184" y="91"/>
                          <a:pt x="107" y="136"/>
                          <a:pt x="74" y="188"/>
                        </a:cubicBezTo>
                        <a:cubicBezTo>
                          <a:pt x="41" y="240"/>
                          <a:pt x="0" y="325"/>
                          <a:pt x="62" y="372"/>
                        </a:cubicBezTo>
                        <a:cubicBezTo>
                          <a:pt x="124" y="419"/>
                          <a:pt x="144" y="437"/>
                          <a:pt x="446" y="468"/>
                        </a:cubicBezTo>
                        <a:cubicBezTo>
                          <a:pt x="748" y="499"/>
                          <a:pt x="1613" y="515"/>
                          <a:pt x="1874" y="559"/>
                        </a:cubicBezTo>
                        <a:cubicBezTo>
                          <a:pt x="2135" y="604"/>
                          <a:pt x="1945" y="722"/>
                          <a:pt x="2012" y="736"/>
                        </a:cubicBezTo>
                        <a:cubicBezTo>
                          <a:pt x="2079" y="750"/>
                          <a:pt x="2210" y="688"/>
                          <a:pt x="2276" y="644"/>
                        </a:cubicBezTo>
                        <a:cubicBezTo>
                          <a:pt x="2342" y="600"/>
                          <a:pt x="2403" y="528"/>
                          <a:pt x="2408" y="470"/>
                        </a:cubicBezTo>
                        <a:cubicBezTo>
                          <a:pt x="2413" y="412"/>
                          <a:pt x="2388" y="336"/>
                          <a:pt x="2306" y="296"/>
                        </a:cubicBezTo>
                        <a:cubicBezTo>
                          <a:pt x="2224" y="256"/>
                          <a:pt x="2203" y="258"/>
                          <a:pt x="1916" y="232"/>
                        </a:cubicBezTo>
                        <a:cubicBezTo>
                          <a:pt x="1629" y="206"/>
                          <a:pt x="815" y="178"/>
                          <a:pt x="584" y="141"/>
                        </a:cubicBezTo>
                        <a:cubicBezTo>
                          <a:pt x="353" y="105"/>
                          <a:pt x="541" y="40"/>
                          <a:pt x="530" y="1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2" name="Freeform 1000">
                    <a:extLst>
                      <a:ext uri="{FF2B5EF4-FFF2-40B4-BE49-F238E27FC236}">
                        <a16:creationId xmlns:a16="http://schemas.microsoft.com/office/drawing/2014/main" id="{DF5DCEB3-0507-8B40-A848-8D4EF7F148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1780592">
                    <a:off x="1539" y="3472"/>
                    <a:ext cx="469" cy="132"/>
                  </a:xfrm>
                  <a:custGeom>
                    <a:avLst/>
                    <a:gdLst>
                      <a:gd name="T0" fmla="*/ 1869 w 2395"/>
                      <a:gd name="T1" fmla="*/ 652 h 664"/>
                      <a:gd name="T2" fmla="*/ 2137 w 2395"/>
                      <a:gd name="T3" fmla="*/ 609 h 664"/>
                      <a:gd name="T4" fmla="*/ 2322 w 2395"/>
                      <a:gd name="T5" fmla="*/ 497 h 664"/>
                      <a:gd name="T6" fmla="*/ 2333 w 2395"/>
                      <a:gd name="T7" fmla="*/ 334 h 664"/>
                      <a:gd name="T8" fmla="*/ 1952 w 2395"/>
                      <a:gd name="T9" fmla="*/ 248 h 664"/>
                      <a:gd name="T10" fmla="*/ 535 w 2395"/>
                      <a:gd name="T11" fmla="*/ 168 h 664"/>
                      <a:gd name="T12" fmla="*/ 392 w 2395"/>
                      <a:gd name="T13" fmla="*/ 13 h 664"/>
                      <a:gd name="T14" fmla="*/ 136 w 2395"/>
                      <a:gd name="T15" fmla="*/ 92 h 664"/>
                      <a:gd name="T16" fmla="*/ 5 w 2395"/>
                      <a:gd name="T17" fmla="*/ 247 h 664"/>
                      <a:gd name="T18" fmla="*/ 106 w 2395"/>
                      <a:gd name="T19" fmla="*/ 401 h 664"/>
                      <a:gd name="T20" fmla="*/ 493 w 2395"/>
                      <a:gd name="T21" fmla="*/ 458 h 664"/>
                      <a:gd name="T22" fmla="*/ 1815 w 2395"/>
                      <a:gd name="T23" fmla="*/ 539 h 664"/>
                      <a:gd name="T24" fmla="*/ 1869 w 2395"/>
                      <a:gd name="T25" fmla="*/ 652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95" h="664">
                        <a:moveTo>
                          <a:pt x="1869" y="652"/>
                        </a:moveTo>
                        <a:cubicBezTo>
                          <a:pt x="1923" y="664"/>
                          <a:pt x="2062" y="635"/>
                          <a:pt x="2137" y="609"/>
                        </a:cubicBezTo>
                        <a:cubicBezTo>
                          <a:pt x="2212" y="583"/>
                          <a:pt x="2289" y="543"/>
                          <a:pt x="2322" y="497"/>
                        </a:cubicBezTo>
                        <a:cubicBezTo>
                          <a:pt x="2354" y="451"/>
                          <a:pt x="2395" y="375"/>
                          <a:pt x="2333" y="334"/>
                        </a:cubicBezTo>
                        <a:cubicBezTo>
                          <a:pt x="2272" y="292"/>
                          <a:pt x="2252" y="276"/>
                          <a:pt x="1952" y="248"/>
                        </a:cubicBezTo>
                        <a:cubicBezTo>
                          <a:pt x="1653" y="221"/>
                          <a:pt x="795" y="207"/>
                          <a:pt x="535" y="168"/>
                        </a:cubicBezTo>
                        <a:cubicBezTo>
                          <a:pt x="275" y="129"/>
                          <a:pt x="458" y="26"/>
                          <a:pt x="392" y="13"/>
                        </a:cubicBezTo>
                        <a:cubicBezTo>
                          <a:pt x="326" y="0"/>
                          <a:pt x="201" y="53"/>
                          <a:pt x="136" y="92"/>
                        </a:cubicBezTo>
                        <a:cubicBezTo>
                          <a:pt x="71" y="131"/>
                          <a:pt x="10" y="195"/>
                          <a:pt x="5" y="247"/>
                        </a:cubicBezTo>
                        <a:cubicBezTo>
                          <a:pt x="0" y="298"/>
                          <a:pt x="25" y="366"/>
                          <a:pt x="106" y="401"/>
                        </a:cubicBezTo>
                        <a:cubicBezTo>
                          <a:pt x="188" y="437"/>
                          <a:pt x="208" y="435"/>
                          <a:pt x="493" y="458"/>
                        </a:cubicBezTo>
                        <a:cubicBezTo>
                          <a:pt x="778" y="481"/>
                          <a:pt x="1586" y="506"/>
                          <a:pt x="1815" y="539"/>
                        </a:cubicBezTo>
                        <a:cubicBezTo>
                          <a:pt x="2045" y="571"/>
                          <a:pt x="1858" y="628"/>
                          <a:pt x="1869" y="65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3" name="Freeform 1001">
                    <a:extLst>
                      <a:ext uri="{FF2B5EF4-FFF2-40B4-BE49-F238E27FC236}">
                        <a16:creationId xmlns:a16="http://schemas.microsoft.com/office/drawing/2014/main" id="{738B95D9-8A2C-B941-A7F0-A633C439D2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2165312">
                    <a:off x="1926" y="3494"/>
                    <a:ext cx="573" cy="140"/>
                  </a:xfrm>
                  <a:custGeom>
                    <a:avLst/>
                    <a:gdLst>
                      <a:gd name="T0" fmla="*/ 240 w 2877"/>
                      <a:gd name="T1" fmla="*/ 705 h 705"/>
                      <a:gd name="T2" fmla="*/ 150 w 2877"/>
                      <a:gd name="T3" fmla="*/ 597 h 705"/>
                      <a:gd name="T4" fmla="*/ 0 w 2877"/>
                      <a:gd name="T5" fmla="*/ 495 h 705"/>
                      <a:gd name="T6" fmla="*/ 1128 w 2877"/>
                      <a:gd name="T7" fmla="*/ 255 h 705"/>
                      <a:gd name="T8" fmla="*/ 2344 w 2877"/>
                      <a:gd name="T9" fmla="*/ 176 h 705"/>
                      <a:gd name="T10" fmla="*/ 2481 w 2877"/>
                      <a:gd name="T11" fmla="*/ 13 h 705"/>
                      <a:gd name="T12" fmla="*/ 2742 w 2877"/>
                      <a:gd name="T13" fmla="*/ 98 h 705"/>
                      <a:gd name="T14" fmla="*/ 2874 w 2877"/>
                      <a:gd name="T15" fmla="*/ 243 h 705"/>
                      <a:gd name="T16" fmla="*/ 2760 w 2877"/>
                      <a:gd name="T17" fmla="*/ 381 h 705"/>
                      <a:gd name="T18" fmla="*/ 2382 w 2877"/>
                      <a:gd name="T19" fmla="*/ 471 h 705"/>
                      <a:gd name="T20" fmla="*/ 1104 w 2877"/>
                      <a:gd name="T21" fmla="*/ 549 h 705"/>
                      <a:gd name="T22" fmla="*/ 240 w 2877"/>
                      <a:gd name="T23" fmla="*/ 705 h 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77" h="705">
                        <a:moveTo>
                          <a:pt x="240" y="705"/>
                        </a:moveTo>
                        <a:lnTo>
                          <a:pt x="150" y="597"/>
                        </a:lnTo>
                        <a:lnTo>
                          <a:pt x="0" y="495"/>
                        </a:lnTo>
                        <a:cubicBezTo>
                          <a:pt x="163" y="438"/>
                          <a:pt x="737" y="308"/>
                          <a:pt x="1128" y="255"/>
                        </a:cubicBezTo>
                        <a:cubicBezTo>
                          <a:pt x="1519" y="202"/>
                          <a:pt x="2119" y="216"/>
                          <a:pt x="2344" y="176"/>
                        </a:cubicBezTo>
                        <a:cubicBezTo>
                          <a:pt x="2569" y="136"/>
                          <a:pt x="2415" y="26"/>
                          <a:pt x="2481" y="13"/>
                        </a:cubicBezTo>
                        <a:cubicBezTo>
                          <a:pt x="2547" y="0"/>
                          <a:pt x="2677" y="60"/>
                          <a:pt x="2742" y="98"/>
                        </a:cubicBezTo>
                        <a:cubicBezTo>
                          <a:pt x="2807" y="136"/>
                          <a:pt x="2871" y="196"/>
                          <a:pt x="2874" y="243"/>
                        </a:cubicBezTo>
                        <a:cubicBezTo>
                          <a:pt x="2877" y="290"/>
                          <a:pt x="2842" y="343"/>
                          <a:pt x="2760" y="381"/>
                        </a:cubicBezTo>
                        <a:cubicBezTo>
                          <a:pt x="2678" y="419"/>
                          <a:pt x="2658" y="443"/>
                          <a:pt x="2382" y="471"/>
                        </a:cubicBezTo>
                        <a:cubicBezTo>
                          <a:pt x="2106" y="499"/>
                          <a:pt x="1461" y="510"/>
                          <a:pt x="1104" y="549"/>
                        </a:cubicBezTo>
                        <a:cubicBezTo>
                          <a:pt x="747" y="588"/>
                          <a:pt x="420" y="673"/>
                          <a:pt x="240" y="705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84" name="Freeform 1002">
                    <a:extLst>
                      <a:ext uri="{FF2B5EF4-FFF2-40B4-BE49-F238E27FC236}">
                        <a16:creationId xmlns:a16="http://schemas.microsoft.com/office/drawing/2014/main" id="{0CB793FE-4A67-2748-95CC-A85678AF12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2165312">
                    <a:off x="2074" y="3446"/>
                    <a:ext cx="493" cy="131"/>
                  </a:xfrm>
                  <a:custGeom>
                    <a:avLst/>
                    <a:gdLst>
                      <a:gd name="T0" fmla="*/ 1995 w 2503"/>
                      <a:gd name="T1" fmla="*/ 12 h 661"/>
                      <a:gd name="T2" fmla="*/ 2233 w 2503"/>
                      <a:gd name="T3" fmla="*/ 59 h 661"/>
                      <a:gd name="T4" fmla="*/ 2427 w 2503"/>
                      <a:gd name="T5" fmla="*/ 171 h 661"/>
                      <a:gd name="T6" fmla="*/ 2438 w 2503"/>
                      <a:gd name="T7" fmla="*/ 334 h 661"/>
                      <a:gd name="T8" fmla="*/ 2040 w 2503"/>
                      <a:gd name="T9" fmla="*/ 420 h 661"/>
                      <a:gd name="T10" fmla="*/ 559 w 2503"/>
                      <a:gd name="T11" fmla="*/ 500 h 661"/>
                      <a:gd name="T12" fmla="*/ 399 w 2503"/>
                      <a:gd name="T13" fmla="*/ 648 h 661"/>
                      <a:gd name="T14" fmla="*/ 142 w 2503"/>
                      <a:gd name="T15" fmla="*/ 576 h 661"/>
                      <a:gd name="T16" fmla="*/ 5 w 2503"/>
                      <a:gd name="T17" fmla="*/ 421 h 661"/>
                      <a:gd name="T18" fmla="*/ 111 w 2503"/>
                      <a:gd name="T19" fmla="*/ 267 h 661"/>
                      <a:gd name="T20" fmla="*/ 515 w 2503"/>
                      <a:gd name="T21" fmla="*/ 210 h 661"/>
                      <a:gd name="T22" fmla="*/ 1897 w 2503"/>
                      <a:gd name="T23" fmla="*/ 129 h 661"/>
                      <a:gd name="T24" fmla="*/ 1995 w 2503"/>
                      <a:gd name="T25" fmla="*/ 12 h 6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503" h="661">
                        <a:moveTo>
                          <a:pt x="1995" y="12"/>
                        </a:moveTo>
                        <a:cubicBezTo>
                          <a:pt x="2051" y="0"/>
                          <a:pt x="2161" y="33"/>
                          <a:pt x="2233" y="59"/>
                        </a:cubicBezTo>
                        <a:cubicBezTo>
                          <a:pt x="2305" y="85"/>
                          <a:pt x="2392" y="125"/>
                          <a:pt x="2427" y="171"/>
                        </a:cubicBezTo>
                        <a:cubicBezTo>
                          <a:pt x="2460" y="217"/>
                          <a:pt x="2503" y="293"/>
                          <a:pt x="2438" y="334"/>
                        </a:cubicBezTo>
                        <a:cubicBezTo>
                          <a:pt x="2374" y="376"/>
                          <a:pt x="2354" y="392"/>
                          <a:pt x="2040" y="420"/>
                        </a:cubicBezTo>
                        <a:cubicBezTo>
                          <a:pt x="1728" y="447"/>
                          <a:pt x="833" y="462"/>
                          <a:pt x="559" y="500"/>
                        </a:cubicBezTo>
                        <a:cubicBezTo>
                          <a:pt x="285" y="538"/>
                          <a:pt x="468" y="635"/>
                          <a:pt x="399" y="648"/>
                        </a:cubicBezTo>
                        <a:cubicBezTo>
                          <a:pt x="330" y="661"/>
                          <a:pt x="208" y="614"/>
                          <a:pt x="142" y="576"/>
                        </a:cubicBezTo>
                        <a:cubicBezTo>
                          <a:pt x="76" y="538"/>
                          <a:pt x="10" y="473"/>
                          <a:pt x="5" y="421"/>
                        </a:cubicBezTo>
                        <a:cubicBezTo>
                          <a:pt x="0" y="370"/>
                          <a:pt x="26" y="302"/>
                          <a:pt x="111" y="267"/>
                        </a:cubicBezTo>
                        <a:cubicBezTo>
                          <a:pt x="196" y="231"/>
                          <a:pt x="217" y="233"/>
                          <a:pt x="515" y="210"/>
                        </a:cubicBezTo>
                        <a:cubicBezTo>
                          <a:pt x="813" y="187"/>
                          <a:pt x="1650" y="162"/>
                          <a:pt x="1897" y="129"/>
                        </a:cubicBezTo>
                        <a:cubicBezTo>
                          <a:pt x="2144" y="96"/>
                          <a:pt x="1939" y="24"/>
                          <a:pt x="1995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61" name="Group 1003">
                  <a:extLst>
                    <a:ext uri="{FF2B5EF4-FFF2-40B4-BE49-F238E27FC236}">
                      <a16:creationId xmlns:a16="http://schemas.microsoft.com/office/drawing/2014/main" id="{3130B72A-0842-E84A-B3AF-76EFFF7728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65312">
                  <a:off x="3748" y="3131"/>
                  <a:ext cx="990" cy="650"/>
                  <a:chOff x="2773" y="1163"/>
                  <a:chExt cx="990" cy="650"/>
                </a:xfrm>
              </p:grpSpPr>
              <p:sp>
                <p:nvSpPr>
                  <p:cNvPr id="172" name="AutoShape 1004">
                    <a:extLst>
                      <a:ext uri="{FF2B5EF4-FFF2-40B4-BE49-F238E27FC236}">
                        <a16:creationId xmlns:a16="http://schemas.microsoft.com/office/drawing/2014/main" id="{62866519-6F64-F046-BB03-991205725F0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55" y="1475"/>
                    <a:ext cx="317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73" name="AutoShape 1005">
                    <a:extLst>
                      <a:ext uri="{FF2B5EF4-FFF2-40B4-BE49-F238E27FC236}">
                        <a16:creationId xmlns:a16="http://schemas.microsoft.com/office/drawing/2014/main" id="{8B966F31-A5A6-A24D-BBE5-0714035A75E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74" y="1183"/>
                    <a:ext cx="316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74" name="Freeform 1006">
                    <a:extLst>
                      <a:ext uri="{FF2B5EF4-FFF2-40B4-BE49-F238E27FC236}">
                        <a16:creationId xmlns:a16="http://schemas.microsoft.com/office/drawing/2014/main" id="{109369D2-B609-EB45-B286-D4ED0FEE03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-384720">
                    <a:off x="2773" y="1527"/>
                    <a:ext cx="476" cy="138"/>
                  </a:xfrm>
                  <a:custGeom>
                    <a:avLst/>
                    <a:gdLst>
                      <a:gd name="T0" fmla="*/ 530 w 2413"/>
                      <a:gd name="T1" fmla="*/ 13 h 750"/>
                      <a:gd name="T2" fmla="*/ 260 w 2413"/>
                      <a:gd name="T3" fmla="*/ 62 h 750"/>
                      <a:gd name="T4" fmla="*/ 74 w 2413"/>
                      <a:gd name="T5" fmla="*/ 188 h 750"/>
                      <a:gd name="T6" fmla="*/ 62 w 2413"/>
                      <a:gd name="T7" fmla="*/ 372 h 750"/>
                      <a:gd name="T8" fmla="*/ 446 w 2413"/>
                      <a:gd name="T9" fmla="*/ 468 h 750"/>
                      <a:gd name="T10" fmla="*/ 1874 w 2413"/>
                      <a:gd name="T11" fmla="*/ 559 h 750"/>
                      <a:gd name="T12" fmla="*/ 2012 w 2413"/>
                      <a:gd name="T13" fmla="*/ 736 h 750"/>
                      <a:gd name="T14" fmla="*/ 2276 w 2413"/>
                      <a:gd name="T15" fmla="*/ 644 h 750"/>
                      <a:gd name="T16" fmla="*/ 2408 w 2413"/>
                      <a:gd name="T17" fmla="*/ 470 h 750"/>
                      <a:gd name="T18" fmla="*/ 2306 w 2413"/>
                      <a:gd name="T19" fmla="*/ 296 h 750"/>
                      <a:gd name="T20" fmla="*/ 1916 w 2413"/>
                      <a:gd name="T21" fmla="*/ 232 h 750"/>
                      <a:gd name="T22" fmla="*/ 584 w 2413"/>
                      <a:gd name="T23" fmla="*/ 141 h 750"/>
                      <a:gd name="T24" fmla="*/ 530 w 2413"/>
                      <a:gd name="T25" fmla="*/ 13 h 7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13" h="750">
                        <a:moveTo>
                          <a:pt x="530" y="13"/>
                        </a:moveTo>
                        <a:cubicBezTo>
                          <a:pt x="476" y="0"/>
                          <a:pt x="336" y="33"/>
                          <a:pt x="260" y="62"/>
                        </a:cubicBezTo>
                        <a:cubicBezTo>
                          <a:pt x="184" y="91"/>
                          <a:pt x="107" y="136"/>
                          <a:pt x="74" y="188"/>
                        </a:cubicBezTo>
                        <a:cubicBezTo>
                          <a:pt x="41" y="240"/>
                          <a:pt x="0" y="325"/>
                          <a:pt x="62" y="372"/>
                        </a:cubicBezTo>
                        <a:cubicBezTo>
                          <a:pt x="124" y="419"/>
                          <a:pt x="144" y="437"/>
                          <a:pt x="446" y="468"/>
                        </a:cubicBezTo>
                        <a:cubicBezTo>
                          <a:pt x="748" y="499"/>
                          <a:pt x="1613" y="515"/>
                          <a:pt x="1874" y="559"/>
                        </a:cubicBezTo>
                        <a:cubicBezTo>
                          <a:pt x="2135" y="604"/>
                          <a:pt x="1945" y="722"/>
                          <a:pt x="2012" y="736"/>
                        </a:cubicBezTo>
                        <a:cubicBezTo>
                          <a:pt x="2079" y="750"/>
                          <a:pt x="2210" y="688"/>
                          <a:pt x="2276" y="644"/>
                        </a:cubicBezTo>
                        <a:cubicBezTo>
                          <a:pt x="2342" y="600"/>
                          <a:pt x="2403" y="528"/>
                          <a:pt x="2408" y="470"/>
                        </a:cubicBezTo>
                        <a:cubicBezTo>
                          <a:pt x="2413" y="412"/>
                          <a:pt x="2388" y="336"/>
                          <a:pt x="2306" y="296"/>
                        </a:cubicBezTo>
                        <a:cubicBezTo>
                          <a:pt x="2224" y="256"/>
                          <a:pt x="2203" y="258"/>
                          <a:pt x="1916" y="232"/>
                        </a:cubicBezTo>
                        <a:cubicBezTo>
                          <a:pt x="1629" y="206"/>
                          <a:pt x="815" y="178"/>
                          <a:pt x="584" y="141"/>
                        </a:cubicBezTo>
                        <a:cubicBezTo>
                          <a:pt x="353" y="105"/>
                          <a:pt x="541" y="40"/>
                          <a:pt x="530" y="1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75" name="Freeform 1007">
                    <a:extLst>
                      <a:ext uri="{FF2B5EF4-FFF2-40B4-BE49-F238E27FC236}">
                        <a16:creationId xmlns:a16="http://schemas.microsoft.com/office/drawing/2014/main" id="{95762E28-12FC-C746-9398-731A239D438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-384720">
                    <a:off x="2780" y="1633"/>
                    <a:ext cx="469" cy="132"/>
                  </a:xfrm>
                  <a:custGeom>
                    <a:avLst/>
                    <a:gdLst>
                      <a:gd name="T0" fmla="*/ 1869 w 2395"/>
                      <a:gd name="T1" fmla="*/ 652 h 664"/>
                      <a:gd name="T2" fmla="*/ 2137 w 2395"/>
                      <a:gd name="T3" fmla="*/ 609 h 664"/>
                      <a:gd name="T4" fmla="*/ 2322 w 2395"/>
                      <a:gd name="T5" fmla="*/ 497 h 664"/>
                      <a:gd name="T6" fmla="*/ 2333 w 2395"/>
                      <a:gd name="T7" fmla="*/ 334 h 664"/>
                      <a:gd name="T8" fmla="*/ 1952 w 2395"/>
                      <a:gd name="T9" fmla="*/ 248 h 664"/>
                      <a:gd name="T10" fmla="*/ 535 w 2395"/>
                      <a:gd name="T11" fmla="*/ 168 h 664"/>
                      <a:gd name="T12" fmla="*/ 392 w 2395"/>
                      <a:gd name="T13" fmla="*/ 13 h 664"/>
                      <a:gd name="T14" fmla="*/ 136 w 2395"/>
                      <a:gd name="T15" fmla="*/ 92 h 664"/>
                      <a:gd name="T16" fmla="*/ 5 w 2395"/>
                      <a:gd name="T17" fmla="*/ 247 h 664"/>
                      <a:gd name="T18" fmla="*/ 106 w 2395"/>
                      <a:gd name="T19" fmla="*/ 401 h 664"/>
                      <a:gd name="T20" fmla="*/ 493 w 2395"/>
                      <a:gd name="T21" fmla="*/ 458 h 664"/>
                      <a:gd name="T22" fmla="*/ 1815 w 2395"/>
                      <a:gd name="T23" fmla="*/ 539 h 664"/>
                      <a:gd name="T24" fmla="*/ 1869 w 2395"/>
                      <a:gd name="T25" fmla="*/ 652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95" h="664">
                        <a:moveTo>
                          <a:pt x="1869" y="652"/>
                        </a:moveTo>
                        <a:cubicBezTo>
                          <a:pt x="1923" y="664"/>
                          <a:pt x="2062" y="635"/>
                          <a:pt x="2137" y="609"/>
                        </a:cubicBezTo>
                        <a:cubicBezTo>
                          <a:pt x="2212" y="583"/>
                          <a:pt x="2289" y="543"/>
                          <a:pt x="2322" y="497"/>
                        </a:cubicBezTo>
                        <a:cubicBezTo>
                          <a:pt x="2354" y="451"/>
                          <a:pt x="2395" y="375"/>
                          <a:pt x="2333" y="334"/>
                        </a:cubicBezTo>
                        <a:cubicBezTo>
                          <a:pt x="2272" y="292"/>
                          <a:pt x="2252" y="276"/>
                          <a:pt x="1952" y="248"/>
                        </a:cubicBezTo>
                        <a:cubicBezTo>
                          <a:pt x="1653" y="221"/>
                          <a:pt x="795" y="207"/>
                          <a:pt x="535" y="168"/>
                        </a:cubicBezTo>
                        <a:cubicBezTo>
                          <a:pt x="275" y="129"/>
                          <a:pt x="458" y="26"/>
                          <a:pt x="392" y="13"/>
                        </a:cubicBezTo>
                        <a:cubicBezTo>
                          <a:pt x="326" y="0"/>
                          <a:pt x="201" y="53"/>
                          <a:pt x="136" y="92"/>
                        </a:cubicBezTo>
                        <a:cubicBezTo>
                          <a:pt x="71" y="131"/>
                          <a:pt x="10" y="195"/>
                          <a:pt x="5" y="247"/>
                        </a:cubicBezTo>
                        <a:cubicBezTo>
                          <a:pt x="0" y="298"/>
                          <a:pt x="25" y="366"/>
                          <a:pt x="106" y="401"/>
                        </a:cubicBezTo>
                        <a:cubicBezTo>
                          <a:pt x="188" y="437"/>
                          <a:pt x="208" y="435"/>
                          <a:pt x="493" y="458"/>
                        </a:cubicBezTo>
                        <a:cubicBezTo>
                          <a:pt x="778" y="481"/>
                          <a:pt x="1586" y="506"/>
                          <a:pt x="1815" y="539"/>
                        </a:cubicBezTo>
                        <a:cubicBezTo>
                          <a:pt x="2045" y="571"/>
                          <a:pt x="1858" y="628"/>
                          <a:pt x="1869" y="65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76" name="Freeform 1008">
                    <a:extLst>
                      <a:ext uri="{FF2B5EF4-FFF2-40B4-BE49-F238E27FC236}">
                        <a16:creationId xmlns:a16="http://schemas.microsoft.com/office/drawing/2014/main" id="{F921D0C4-0750-E348-8101-0977715062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098" y="1391"/>
                    <a:ext cx="573" cy="140"/>
                  </a:xfrm>
                  <a:custGeom>
                    <a:avLst/>
                    <a:gdLst>
                      <a:gd name="T0" fmla="*/ 240 w 2877"/>
                      <a:gd name="T1" fmla="*/ 705 h 705"/>
                      <a:gd name="T2" fmla="*/ 150 w 2877"/>
                      <a:gd name="T3" fmla="*/ 597 h 705"/>
                      <a:gd name="T4" fmla="*/ 0 w 2877"/>
                      <a:gd name="T5" fmla="*/ 495 h 705"/>
                      <a:gd name="T6" fmla="*/ 1128 w 2877"/>
                      <a:gd name="T7" fmla="*/ 255 h 705"/>
                      <a:gd name="T8" fmla="*/ 2344 w 2877"/>
                      <a:gd name="T9" fmla="*/ 176 h 705"/>
                      <a:gd name="T10" fmla="*/ 2481 w 2877"/>
                      <a:gd name="T11" fmla="*/ 13 h 705"/>
                      <a:gd name="T12" fmla="*/ 2742 w 2877"/>
                      <a:gd name="T13" fmla="*/ 98 h 705"/>
                      <a:gd name="T14" fmla="*/ 2874 w 2877"/>
                      <a:gd name="T15" fmla="*/ 243 h 705"/>
                      <a:gd name="T16" fmla="*/ 2760 w 2877"/>
                      <a:gd name="T17" fmla="*/ 381 h 705"/>
                      <a:gd name="T18" fmla="*/ 2382 w 2877"/>
                      <a:gd name="T19" fmla="*/ 471 h 705"/>
                      <a:gd name="T20" fmla="*/ 1104 w 2877"/>
                      <a:gd name="T21" fmla="*/ 549 h 705"/>
                      <a:gd name="T22" fmla="*/ 240 w 2877"/>
                      <a:gd name="T23" fmla="*/ 705 h 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77" h="705">
                        <a:moveTo>
                          <a:pt x="240" y="705"/>
                        </a:moveTo>
                        <a:lnTo>
                          <a:pt x="150" y="597"/>
                        </a:lnTo>
                        <a:lnTo>
                          <a:pt x="0" y="495"/>
                        </a:lnTo>
                        <a:cubicBezTo>
                          <a:pt x="163" y="438"/>
                          <a:pt x="737" y="308"/>
                          <a:pt x="1128" y="255"/>
                        </a:cubicBezTo>
                        <a:cubicBezTo>
                          <a:pt x="1519" y="202"/>
                          <a:pt x="2119" y="216"/>
                          <a:pt x="2344" y="176"/>
                        </a:cubicBezTo>
                        <a:cubicBezTo>
                          <a:pt x="2569" y="136"/>
                          <a:pt x="2415" y="26"/>
                          <a:pt x="2481" y="13"/>
                        </a:cubicBezTo>
                        <a:cubicBezTo>
                          <a:pt x="2547" y="0"/>
                          <a:pt x="2677" y="60"/>
                          <a:pt x="2742" y="98"/>
                        </a:cubicBezTo>
                        <a:cubicBezTo>
                          <a:pt x="2807" y="136"/>
                          <a:pt x="2871" y="196"/>
                          <a:pt x="2874" y="243"/>
                        </a:cubicBezTo>
                        <a:cubicBezTo>
                          <a:pt x="2877" y="290"/>
                          <a:pt x="2842" y="343"/>
                          <a:pt x="2760" y="381"/>
                        </a:cubicBezTo>
                        <a:cubicBezTo>
                          <a:pt x="2678" y="419"/>
                          <a:pt x="2658" y="443"/>
                          <a:pt x="2382" y="471"/>
                        </a:cubicBezTo>
                        <a:cubicBezTo>
                          <a:pt x="2106" y="499"/>
                          <a:pt x="1461" y="510"/>
                          <a:pt x="1104" y="549"/>
                        </a:cubicBezTo>
                        <a:cubicBezTo>
                          <a:pt x="747" y="588"/>
                          <a:pt x="420" y="673"/>
                          <a:pt x="240" y="705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77" name="Freeform 1009">
                    <a:extLst>
                      <a:ext uri="{FF2B5EF4-FFF2-40B4-BE49-F238E27FC236}">
                        <a16:creationId xmlns:a16="http://schemas.microsoft.com/office/drawing/2014/main" id="{ACC439D1-3140-5C44-BABB-8F31C98D64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5" y="1289"/>
                    <a:ext cx="493" cy="131"/>
                  </a:xfrm>
                  <a:custGeom>
                    <a:avLst/>
                    <a:gdLst>
                      <a:gd name="T0" fmla="*/ 1995 w 2503"/>
                      <a:gd name="T1" fmla="*/ 12 h 661"/>
                      <a:gd name="T2" fmla="*/ 2233 w 2503"/>
                      <a:gd name="T3" fmla="*/ 59 h 661"/>
                      <a:gd name="T4" fmla="*/ 2427 w 2503"/>
                      <a:gd name="T5" fmla="*/ 171 h 661"/>
                      <a:gd name="T6" fmla="*/ 2438 w 2503"/>
                      <a:gd name="T7" fmla="*/ 334 h 661"/>
                      <a:gd name="T8" fmla="*/ 2040 w 2503"/>
                      <a:gd name="T9" fmla="*/ 420 h 661"/>
                      <a:gd name="T10" fmla="*/ 559 w 2503"/>
                      <a:gd name="T11" fmla="*/ 500 h 661"/>
                      <a:gd name="T12" fmla="*/ 399 w 2503"/>
                      <a:gd name="T13" fmla="*/ 648 h 661"/>
                      <a:gd name="T14" fmla="*/ 142 w 2503"/>
                      <a:gd name="T15" fmla="*/ 576 h 661"/>
                      <a:gd name="T16" fmla="*/ 5 w 2503"/>
                      <a:gd name="T17" fmla="*/ 421 h 661"/>
                      <a:gd name="T18" fmla="*/ 111 w 2503"/>
                      <a:gd name="T19" fmla="*/ 267 h 661"/>
                      <a:gd name="T20" fmla="*/ 515 w 2503"/>
                      <a:gd name="T21" fmla="*/ 210 h 661"/>
                      <a:gd name="T22" fmla="*/ 1897 w 2503"/>
                      <a:gd name="T23" fmla="*/ 129 h 661"/>
                      <a:gd name="T24" fmla="*/ 1995 w 2503"/>
                      <a:gd name="T25" fmla="*/ 12 h 6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503" h="661">
                        <a:moveTo>
                          <a:pt x="1995" y="12"/>
                        </a:moveTo>
                        <a:cubicBezTo>
                          <a:pt x="2051" y="0"/>
                          <a:pt x="2161" y="33"/>
                          <a:pt x="2233" y="59"/>
                        </a:cubicBezTo>
                        <a:cubicBezTo>
                          <a:pt x="2305" y="85"/>
                          <a:pt x="2392" y="125"/>
                          <a:pt x="2427" y="171"/>
                        </a:cubicBezTo>
                        <a:cubicBezTo>
                          <a:pt x="2460" y="217"/>
                          <a:pt x="2503" y="293"/>
                          <a:pt x="2438" y="334"/>
                        </a:cubicBezTo>
                        <a:cubicBezTo>
                          <a:pt x="2374" y="376"/>
                          <a:pt x="2354" y="392"/>
                          <a:pt x="2040" y="420"/>
                        </a:cubicBezTo>
                        <a:cubicBezTo>
                          <a:pt x="1728" y="447"/>
                          <a:pt x="833" y="462"/>
                          <a:pt x="559" y="500"/>
                        </a:cubicBezTo>
                        <a:cubicBezTo>
                          <a:pt x="285" y="538"/>
                          <a:pt x="468" y="635"/>
                          <a:pt x="399" y="648"/>
                        </a:cubicBezTo>
                        <a:cubicBezTo>
                          <a:pt x="330" y="661"/>
                          <a:pt x="208" y="614"/>
                          <a:pt x="142" y="576"/>
                        </a:cubicBezTo>
                        <a:cubicBezTo>
                          <a:pt x="76" y="538"/>
                          <a:pt x="10" y="473"/>
                          <a:pt x="5" y="421"/>
                        </a:cubicBezTo>
                        <a:cubicBezTo>
                          <a:pt x="0" y="370"/>
                          <a:pt x="26" y="302"/>
                          <a:pt x="111" y="267"/>
                        </a:cubicBezTo>
                        <a:cubicBezTo>
                          <a:pt x="196" y="231"/>
                          <a:pt x="217" y="233"/>
                          <a:pt x="515" y="210"/>
                        </a:cubicBezTo>
                        <a:cubicBezTo>
                          <a:pt x="813" y="187"/>
                          <a:pt x="1650" y="162"/>
                          <a:pt x="1897" y="129"/>
                        </a:cubicBezTo>
                        <a:cubicBezTo>
                          <a:pt x="2144" y="96"/>
                          <a:pt x="1939" y="24"/>
                          <a:pt x="1995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78" name="Freeform 1010">
                    <a:extLst>
                      <a:ext uri="{FF2B5EF4-FFF2-40B4-BE49-F238E27FC236}">
                        <a16:creationId xmlns:a16="http://schemas.microsoft.com/office/drawing/2014/main" id="{24369710-2621-E44A-AAB0-7248CA88CB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192" y="1163"/>
                    <a:ext cx="571" cy="151"/>
                  </a:xfrm>
                  <a:custGeom>
                    <a:avLst/>
                    <a:gdLst>
                      <a:gd name="T0" fmla="*/ 2604 w 2862"/>
                      <a:gd name="T1" fmla="*/ 0 h 756"/>
                      <a:gd name="T2" fmla="*/ 2724 w 2862"/>
                      <a:gd name="T3" fmla="*/ 138 h 756"/>
                      <a:gd name="T4" fmla="*/ 2862 w 2862"/>
                      <a:gd name="T5" fmla="*/ 240 h 756"/>
                      <a:gd name="T6" fmla="*/ 1938 w 2862"/>
                      <a:gd name="T7" fmla="*/ 474 h 756"/>
                      <a:gd name="T8" fmla="*/ 533 w 2862"/>
                      <a:gd name="T9" fmla="*/ 580 h 756"/>
                      <a:gd name="T10" fmla="*/ 396 w 2862"/>
                      <a:gd name="T11" fmla="*/ 743 h 756"/>
                      <a:gd name="T12" fmla="*/ 135 w 2862"/>
                      <a:gd name="T13" fmla="*/ 658 h 756"/>
                      <a:gd name="T14" fmla="*/ 6 w 2862"/>
                      <a:gd name="T15" fmla="*/ 528 h 756"/>
                      <a:gd name="T16" fmla="*/ 102 w 2862"/>
                      <a:gd name="T17" fmla="*/ 372 h 756"/>
                      <a:gd name="T18" fmla="*/ 564 w 2862"/>
                      <a:gd name="T19" fmla="*/ 282 h 756"/>
                      <a:gd name="T20" fmla="*/ 1716 w 2862"/>
                      <a:gd name="T21" fmla="*/ 210 h 756"/>
                      <a:gd name="T22" fmla="*/ 2604 w 2862"/>
                      <a:gd name="T23" fmla="*/ 0 h 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62" h="756">
                        <a:moveTo>
                          <a:pt x="2604" y="0"/>
                        </a:moveTo>
                        <a:lnTo>
                          <a:pt x="2724" y="138"/>
                        </a:lnTo>
                        <a:lnTo>
                          <a:pt x="2862" y="240"/>
                        </a:lnTo>
                        <a:cubicBezTo>
                          <a:pt x="2731" y="296"/>
                          <a:pt x="2326" y="417"/>
                          <a:pt x="1938" y="474"/>
                        </a:cubicBezTo>
                        <a:cubicBezTo>
                          <a:pt x="1550" y="531"/>
                          <a:pt x="790" y="535"/>
                          <a:pt x="533" y="580"/>
                        </a:cubicBezTo>
                        <a:cubicBezTo>
                          <a:pt x="276" y="625"/>
                          <a:pt x="462" y="730"/>
                          <a:pt x="396" y="743"/>
                        </a:cubicBezTo>
                        <a:cubicBezTo>
                          <a:pt x="330" y="756"/>
                          <a:pt x="200" y="694"/>
                          <a:pt x="135" y="658"/>
                        </a:cubicBezTo>
                        <a:cubicBezTo>
                          <a:pt x="70" y="622"/>
                          <a:pt x="12" y="576"/>
                          <a:pt x="6" y="528"/>
                        </a:cubicBezTo>
                        <a:cubicBezTo>
                          <a:pt x="0" y="480"/>
                          <a:pt x="9" y="413"/>
                          <a:pt x="102" y="372"/>
                        </a:cubicBezTo>
                        <a:cubicBezTo>
                          <a:pt x="195" y="331"/>
                          <a:pt x="295" y="309"/>
                          <a:pt x="564" y="282"/>
                        </a:cubicBezTo>
                        <a:cubicBezTo>
                          <a:pt x="833" y="255"/>
                          <a:pt x="1376" y="257"/>
                          <a:pt x="1716" y="210"/>
                        </a:cubicBezTo>
                        <a:cubicBezTo>
                          <a:pt x="2056" y="163"/>
                          <a:pt x="2604" y="0"/>
                          <a:pt x="260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62" name="Group 1011">
                  <a:extLst>
                    <a:ext uri="{FF2B5EF4-FFF2-40B4-BE49-F238E27FC236}">
                      <a16:creationId xmlns:a16="http://schemas.microsoft.com/office/drawing/2014/main" id="{F47BE46A-AE35-6946-8CCE-B24730FB51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2165312">
                  <a:off x="4765" y="3122"/>
                  <a:ext cx="990" cy="650"/>
                  <a:chOff x="3589" y="557"/>
                  <a:chExt cx="990" cy="650"/>
                </a:xfrm>
              </p:grpSpPr>
              <p:sp>
                <p:nvSpPr>
                  <p:cNvPr id="165" name="AutoShape 1012">
                    <a:extLst>
                      <a:ext uri="{FF2B5EF4-FFF2-40B4-BE49-F238E27FC236}">
                        <a16:creationId xmlns:a16="http://schemas.microsoft.com/office/drawing/2014/main" id="{21FA67D3-31F7-E043-9DE3-C92A5CC4F421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71" y="869"/>
                    <a:ext cx="317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66" name="AutoShape 1013">
                    <a:extLst>
                      <a:ext uri="{FF2B5EF4-FFF2-40B4-BE49-F238E27FC236}">
                        <a16:creationId xmlns:a16="http://schemas.microsoft.com/office/drawing/2014/main" id="{99177901-A010-4D49-B620-D8701DFCCE7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90" y="577"/>
                    <a:ext cx="316" cy="338"/>
                  </a:xfrm>
                  <a:prstGeom prst="roundRect">
                    <a:avLst>
                      <a:gd name="adj" fmla="val 44167"/>
                    </a:avLst>
                  </a:prstGeom>
                  <a:gradFill rotWithShape="1">
                    <a:gsLst>
                      <a:gs pos="0">
                        <a:srgbClr val="93BF67">
                          <a:gamma/>
                          <a:shade val="46275"/>
                          <a:invGamma/>
                        </a:srgbClr>
                      </a:gs>
                      <a:gs pos="50000">
                        <a:srgbClr val="93BF67"/>
                      </a:gs>
                      <a:gs pos="100000">
                        <a:srgbClr val="93BF67">
                          <a:gamma/>
                          <a:shade val="46275"/>
                          <a:invGamma/>
                        </a:srgb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6350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67" name="Freeform 1014">
                    <a:extLst>
                      <a:ext uri="{FF2B5EF4-FFF2-40B4-BE49-F238E27FC236}">
                        <a16:creationId xmlns:a16="http://schemas.microsoft.com/office/drawing/2014/main" id="{A3E8CBF3-E65A-8E44-8741-4829CADF2F0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-384720">
                    <a:off x="3589" y="921"/>
                    <a:ext cx="476" cy="138"/>
                  </a:xfrm>
                  <a:custGeom>
                    <a:avLst/>
                    <a:gdLst>
                      <a:gd name="T0" fmla="*/ 530 w 2413"/>
                      <a:gd name="T1" fmla="*/ 13 h 750"/>
                      <a:gd name="T2" fmla="*/ 260 w 2413"/>
                      <a:gd name="T3" fmla="*/ 62 h 750"/>
                      <a:gd name="T4" fmla="*/ 74 w 2413"/>
                      <a:gd name="T5" fmla="*/ 188 h 750"/>
                      <a:gd name="T6" fmla="*/ 62 w 2413"/>
                      <a:gd name="T7" fmla="*/ 372 h 750"/>
                      <a:gd name="T8" fmla="*/ 446 w 2413"/>
                      <a:gd name="T9" fmla="*/ 468 h 750"/>
                      <a:gd name="T10" fmla="*/ 1874 w 2413"/>
                      <a:gd name="T11" fmla="*/ 559 h 750"/>
                      <a:gd name="T12" fmla="*/ 2012 w 2413"/>
                      <a:gd name="T13" fmla="*/ 736 h 750"/>
                      <a:gd name="T14" fmla="*/ 2276 w 2413"/>
                      <a:gd name="T15" fmla="*/ 644 h 750"/>
                      <a:gd name="T16" fmla="*/ 2408 w 2413"/>
                      <a:gd name="T17" fmla="*/ 470 h 750"/>
                      <a:gd name="T18" fmla="*/ 2306 w 2413"/>
                      <a:gd name="T19" fmla="*/ 296 h 750"/>
                      <a:gd name="T20" fmla="*/ 1916 w 2413"/>
                      <a:gd name="T21" fmla="*/ 232 h 750"/>
                      <a:gd name="T22" fmla="*/ 584 w 2413"/>
                      <a:gd name="T23" fmla="*/ 141 h 750"/>
                      <a:gd name="T24" fmla="*/ 530 w 2413"/>
                      <a:gd name="T25" fmla="*/ 13 h 7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413" h="750">
                        <a:moveTo>
                          <a:pt x="530" y="13"/>
                        </a:moveTo>
                        <a:cubicBezTo>
                          <a:pt x="476" y="0"/>
                          <a:pt x="336" y="33"/>
                          <a:pt x="260" y="62"/>
                        </a:cubicBezTo>
                        <a:cubicBezTo>
                          <a:pt x="184" y="91"/>
                          <a:pt x="107" y="136"/>
                          <a:pt x="74" y="188"/>
                        </a:cubicBezTo>
                        <a:cubicBezTo>
                          <a:pt x="41" y="240"/>
                          <a:pt x="0" y="325"/>
                          <a:pt x="62" y="372"/>
                        </a:cubicBezTo>
                        <a:cubicBezTo>
                          <a:pt x="124" y="419"/>
                          <a:pt x="144" y="437"/>
                          <a:pt x="446" y="468"/>
                        </a:cubicBezTo>
                        <a:cubicBezTo>
                          <a:pt x="748" y="499"/>
                          <a:pt x="1613" y="515"/>
                          <a:pt x="1874" y="559"/>
                        </a:cubicBezTo>
                        <a:cubicBezTo>
                          <a:pt x="2135" y="604"/>
                          <a:pt x="1945" y="722"/>
                          <a:pt x="2012" y="736"/>
                        </a:cubicBezTo>
                        <a:cubicBezTo>
                          <a:pt x="2079" y="750"/>
                          <a:pt x="2210" y="688"/>
                          <a:pt x="2276" y="644"/>
                        </a:cubicBezTo>
                        <a:cubicBezTo>
                          <a:pt x="2342" y="600"/>
                          <a:pt x="2403" y="528"/>
                          <a:pt x="2408" y="470"/>
                        </a:cubicBezTo>
                        <a:cubicBezTo>
                          <a:pt x="2413" y="412"/>
                          <a:pt x="2388" y="336"/>
                          <a:pt x="2306" y="296"/>
                        </a:cubicBezTo>
                        <a:cubicBezTo>
                          <a:pt x="2224" y="256"/>
                          <a:pt x="2203" y="258"/>
                          <a:pt x="1916" y="232"/>
                        </a:cubicBezTo>
                        <a:cubicBezTo>
                          <a:pt x="1629" y="206"/>
                          <a:pt x="815" y="178"/>
                          <a:pt x="584" y="141"/>
                        </a:cubicBezTo>
                        <a:cubicBezTo>
                          <a:pt x="353" y="105"/>
                          <a:pt x="541" y="40"/>
                          <a:pt x="530" y="13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68" name="Freeform 1015">
                    <a:extLst>
                      <a:ext uri="{FF2B5EF4-FFF2-40B4-BE49-F238E27FC236}">
                        <a16:creationId xmlns:a16="http://schemas.microsoft.com/office/drawing/2014/main" id="{72595B25-C4C5-F24A-886E-E4D31121AD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 rot="-384720">
                    <a:off x="3596" y="1027"/>
                    <a:ext cx="469" cy="132"/>
                  </a:xfrm>
                  <a:custGeom>
                    <a:avLst/>
                    <a:gdLst>
                      <a:gd name="T0" fmla="*/ 1869 w 2395"/>
                      <a:gd name="T1" fmla="*/ 652 h 664"/>
                      <a:gd name="T2" fmla="*/ 2137 w 2395"/>
                      <a:gd name="T3" fmla="*/ 609 h 664"/>
                      <a:gd name="T4" fmla="*/ 2322 w 2395"/>
                      <a:gd name="T5" fmla="*/ 497 h 664"/>
                      <a:gd name="T6" fmla="*/ 2333 w 2395"/>
                      <a:gd name="T7" fmla="*/ 334 h 664"/>
                      <a:gd name="T8" fmla="*/ 1952 w 2395"/>
                      <a:gd name="T9" fmla="*/ 248 h 664"/>
                      <a:gd name="T10" fmla="*/ 535 w 2395"/>
                      <a:gd name="T11" fmla="*/ 168 h 664"/>
                      <a:gd name="T12" fmla="*/ 392 w 2395"/>
                      <a:gd name="T13" fmla="*/ 13 h 664"/>
                      <a:gd name="T14" fmla="*/ 136 w 2395"/>
                      <a:gd name="T15" fmla="*/ 92 h 664"/>
                      <a:gd name="T16" fmla="*/ 5 w 2395"/>
                      <a:gd name="T17" fmla="*/ 247 h 664"/>
                      <a:gd name="T18" fmla="*/ 106 w 2395"/>
                      <a:gd name="T19" fmla="*/ 401 h 664"/>
                      <a:gd name="T20" fmla="*/ 493 w 2395"/>
                      <a:gd name="T21" fmla="*/ 458 h 664"/>
                      <a:gd name="T22" fmla="*/ 1815 w 2395"/>
                      <a:gd name="T23" fmla="*/ 539 h 664"/>
                      <a:gd name="T24" fmla="*/ 1869 w 2395"/>
                      <a:gd name="T25" fmla="*/ 652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395" h="664">
                        <a:moveTo>
                          <a:pt x="1869" y="652"/>
                        </a:moveTo>
                        <a:cubicBezTo>
                          <a:pt x="1923" y="664"/>
                          <a:pt x="2062" y="635"/>
                          <a:pt x="2137" y="609"/>
                        </a:cubicBezTo>
                        <a:cubicBezTo>
                          <a:pt x="2212" y="583"/>
                          <a:pt x="2289" y="543"/>
                          <a:pt x="2322" y="497"/>
                        </a:cubicBezTo>
                        <a:cubicBezTo>
                          <a:pt x="2354" y="451"/>
                          <a:pt x="2395" y="375"/>
                          <a:pt x="2333" y="334"/>
                        </a:cubicBezTo>
                        <a:cubicBezTo>
                          <a:pt x="2272" y="292"/>
                          <a:pt x="2252" y="276"/>
                          <a:pt x="1952" y="248"/>
                        </a:cubicBezTo>
                        <a:cubicBezTo>
                          <a:pt x="1653" y="221"/>
                          <a:pt x="795" y="207"/>
                          <a:pt x="535" y="168"/>
                        </a:cubicBezTo>
                        <a:cubicBezTo>
                          <a:pt x="275" y="129"/>
                          <a:pt x="458" y="26"/>
                          <a:pt x="392" y="13"/>
                        </a:cubicBezTo>
                        <a:cubicBezTo>
                          <a:pt x="326" y="0"/>
                          <a:pt x="201" y="53"/>
                          <a:pt x="136" y="92"/>
                        </a:cubicBezTo>
                        <a:cubicBezTo>
                          <a:pt x="71" y="131"/>
                          <a:pt x="10" y="195"/>
                          <a:pt x="5" y="247"/>
                        </a:cubicBezTo>
                        <a:cubicBezTo>
                          <a:pt x="0" y="298"/>
                          <a:pt x="25" y="366"/>
                          <a:pt x="106" y="401"/>
                        </a:cubicBezTo>
                        <a:cubicBezTo>
                          <a:pt x="188" y="437"/>
                          <a:pt x="208" y="435"/>
                          <a:pt x="493" y="458"/>
                        </a:cubicBezTo>
                        <a:cubicBezTo>
                          <a:pt x="778" y="481"/>
                          <a:pt x="1586" y="506"/>
                          <a:pt x="1815" y="539"/>
                        </a:cubicBezTo>
                        <a:cubicBezTo>
                          <a:pt x="2045" y="571"/>
                          <a:pt x="1858" y="628"/>
                          <a:pt x="1869" y="65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69" name="Freeform 1016">
                    <a:extLst>
                      <a:ext uri="{FF2B5EF4-FFF2-40B4-BE49-F238E27FC236}">
                        <a16:creationId xmlns:a16="http://schemas.microsoft.com/office/drawing/2014/main" id="{5739EDBC-89DB-C74B-8FA4-83789C0AC7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3914" y="785"/>
                    <a:ext cx="573" cy="140"/>
                  </a:xfrm>
                  <a:custGeom>
                    <a:avLst/>
                    <a:gdLst>
                      <a:gd name="T0" fmla="*/ 240 w 2877"/>
                      <a:gd name="T1" fmla="*/ 705 h 705"/>
                      <a:gd name="T2" fmla="*/ 150 w 2877"/>
                      <a:gd name="T3" fmla="*/ 597 h 705"/>
                      <a:gd name="T4" fmla="*/ 0 w 2877"/>
                      <a:gd name="T5" fmla="*/ 495 h 705"/>
                      <a:gd name="T6" fmla="*/ 1128 w 2877"/>
                      <a:gd name="T7" fmla="*/ 255 h 705"/>
                      <a:gd name="T8" fmla="*/ 2344 w 2877"/>
                      <a:gd name="T9" fmla="*/ 176 h 705"/>
                      <a:gd name="T10" fmla="*/ 2481 w 2877"/>
                      <a:gd name="T11" fmla="*/ 13 h 705"/>
                      <a:gd name="T12" fmla="*/ 2742 w 2877"/>
                      <a:gd name="T13" fmla="*/ 98 h 705"/>
                      <a:gd name="T14" fmla="*/ 2874 w 2877"/>
                      <a:gd name="T15" fmla="*/ 243 h 705"/>
                      <a:gd name="T16" fmla="*/ 2760 w 2877"/>
                      <a:gd name="T17" fmla="*/ 381 h 705"/>
                      <a:gd name="T18" fmla="*/ 2382 w 2877"/>
                      <a:gd name="T19" fmla="*/ 471 h 705"/>
                      <a:gd name="T20" fmla="*/ 1104 w 2877"/>
                      <a:gd name="T21" fmla="*/ 549 h 705"/>
                      <a:gd name="T22" fmla="*/ 240 w 2877"/>
                      <a:gd name="T23" fmla="*/ 705 h 7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77" h="705">
                        <a:moveTo>
                          <a:pt x="240" y="705"/>
                        </a:moveTo>
                        <a:lnTo>
                          <a:pt x="150" y="597"/>
                        </a:lnTo>
                        <a:lnTo>
                          <a:pt x="0" y="495"/>
                        </a:lnTo>
                        <a:cubicBezTo>
                          <a:pt x="163" y="438"/>
                          <a:pt x="737" y="308"/>
                          <a:pt x="1128" y="255"/>
                        </a:cubicBezTo>
                        <a:cubicBezTo>
                          <a:pt x="1519" y="202"/>
                          <a:pt x="2119" y="216"/>
                          <a:pt x="2344" y="176"/>
                        </a:cubicBezTo>
                        <a:cubicBezTo>
                          <a:pt x="2569" y="136"/>
                          <a:pt x="2415" y="26"/>
                          <a:pt x="2481" y="13"/>
                        </a:cubicBezTo>
                        <a:cubicBezTo>
                          <a:pt x="2547" y="0"/>
                          <a:pt x="2677" y="60"/>
                          <a:pt x="2742" y="98"/>
                        </a:cubicBezTo>
                        <a:cubicBezTo>
                          <a:pt x="2807" y="136"/>
                          <a:pt x="2871" y="196"/>
                          <a:pt x="2874" y="243"/>
                        </a:cubicBezTo>
                        <a:cubicBezTo>
                          <a:pt x="2877" y="290"/>
                          <a:pt x="2842" y="343"/>
                          <a:pt x="2760" y="381"/>
                        </a:cubicBezTo>
                        <a:cubicBezTo>
                          <a:pt x="2678" y="419"/>
                          <a:pt x="2658" y="443"/>
                          <a:pt x="2382" y="471"/>
                        </a:cubicBezTo>
                        <a:cubicBezTo>
                          <a:pt x="2106" y="499"/>
                          <a:pt x="1461" y="510"/>
                          <a:pt x="1104" y="549"/>
                        </a:cubicBezTo>
                        <a:cubicBezTo>
                          <a:pt x="747" y="588"/>
                          <a:pt x="420" y="673"/>
                          <a:pt x="240" y="705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70" name="Freeform 1017">
                    <a:extLst>
                      <a:ext uri="{FF2B5EF4-FFF2-40B4-BE49-F238E27FC236}">
                        <a16:creationId xmlns:a16="http://schemas.microsoft.com/office/drawing/2014/main" id="{3C51AA44-CFF4-0D4D-AEA1-B1C3A5DCB8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011" y="683"/>
                    <a:ext cx="493" cy="131"/>
                  </a:xfrm>
                  <a:custGeom>
                    <a:avLst/>
                    <a:gdLst>
                      <a:gd name="T0" fmla="*/ 1995 w 2503"/>
                      <a:gd name="T1" fmla="*/ 12 h 661"/>
                      <a:gd name="T2" fmla="*/ 2233 w 2503"/>
                      <a:gd name="T3" fmla="*/ 59 h 661"/>
                      <a:gd name="T4" fmla="*/ 2427 w 2503"/>
                      <a:gd name="T5" fmla="*/ 171 h 661"/>
                      <a:gd name="T6" fmla="*/ 2438 w 2503"/>
                      <a:gd name="T7" fmla="*/ 334 h 661"/>
                      <a:gd name="T8" fmla="*/ 2040 w 2503"/>
                      <a:gd name="T9" fmla="*/ 420 h 661"/>
                      <a:gd name="T10" fmla="*/ 559 w 2503"/>
                      <a:gd name="T11" fmla="*/ 500 h 661"/>
                      <a:gd name="T12" fmla="*/ 399 w 2503"/>
                      <a:gd name="T13" fmla="*/ 648 h 661"/>
                      <a:gd name="T14" fmla="*/ 142 w 2503"/>
                      <a:gd name="T15" fmla="*/ 576 h 661"/>
                      <a:gd name="T16" fmla="*/ 5 w 2503"/>
                      <a:gd name="T17" fmla="*/ 421 h 661"/>
                      <a:gd name="T18" fmla="*/ 111 w 2503"/>
                      <a:gd name="T19" fmla="*/ 267 h 661"/>
                      <a:gd name="T20" fmla="*/ 515 w 2503"/>
                      <a:gd name="T21" fmla="*/ 210 h 661"/>
                      <a:gd name="T22" fmla="*/ 1897 w 2503"/>
                      <a:gd name="T23" fmla="*/ 129 h 661"/>
                      <a:gd name="T24" fmla="*/ 1995 w 2503"/>
                      <a:gd name="T25" fmla="*/ 12 h 6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503" h="661">
                        <a:moveTo>
                          <a:pt x="1995" y="12"/>
                        </a:moveTo>
                        <a:cubicBezTo>
                          <a:pt x="2051" y="0"/>
                          <a:pt x="2161" y="33"/>
                          <a:pt x="2233" y="59"/>
                        </a:cubicBezTo>
                        <a:cubicBezTo>
                          <a:pt x="2305" y="85"/>
                          <a:pt x="2392" y="125"/>
                          <a:pt x="2427" y="171"/>
                        </a:cubicBezTo>
                        <a:cubicBezTo>
                          <a:pt x="2460" y="217"/>
                          <a:pt x="2503" y="293"/>
                          <a:pt x="2438" y="334"/>
                        </a:cubicBezTo>
                        <a:cubicBezTo>
                          <a:pt x="2374" y="376"/>
                          <a:pt x="2354" y="392"/>
                          <a:pt x="2040" y="420"/>
                        </a:cubicBezTo>
                        <a:cubicBezTo>
                          <a:pt x="1728" y="447"/>
                          <a:pt x="833" y="462"/>
                          <a:pt x="559" y="500"/>
                        </a:cubicBezTo>
                        <a:cubicBezTo>
                          <a:pt x="285" y="538"/>
                          <a:pt x="468" y="635"/>
                          <a:pt x="399" y="648"/>
                        </a:cubicBezTo>
                        <a:cubicBezTo>
                          <a:pt x="330" y="661"/>
                          <a:pt x="208" y="614"/>
                          <a:pt x="142" y="576"/>
                        </a:cubicBezTo>
                        <a:cubicBezTo>
                          <a:pt x="76" y="538"/>
                          <a:pt x="10" y="473"/>
                          <a:pt x="5" y="421"/>
                        </a:cubicBezTo>
                        <a:cubicBezTo>
                          <a:pt x="0" y="370"/>
                          <a:pt x="26" y="302"/>
                          <a:pt x="111" y="267"/>
                        </a:cubicBezTo>
                        <a:cubicBezTo>
                          <a:pt x="196" y="231"/>
                          <a:pt x="217" y="233"/>
                          <a:pt x="515" y="210"/>
                        </a:cubicBezTo>
                        <a:cubicBezTo>
                          <a:pt x="813" y="187"/>
                          <a:pt x="1650" y="162"/>
                          <a:pt x="1897" y="129"/>
                        </a:cubicBezTo>
                        <a:cubicBezTo>
                          <a:pt x="2144" y="96"/>
                          <a:pt x="1939" y="24"/>
                          <a:pt x="1995" y="12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  <p:sp>
                <p:nvSpPr>
                  <p:cNvPr id="171" name="Freeform 1018">
                    <a:extLst>
                      <a:ext uri="{FF2B5EF4-FFF2-40B4-BE49-F238E27FC236}">
                        <a16:creationId xmlns:a16="http://schemas.microsoft.com/office/drawing/2014/main" id="{6F1AE752-E7CC-194B-9E86-1BC6E67528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4008" y="557"/>
                    <a:ext cx="571" cy="151"/>
                  </a:xfrm>
                  <a:custGeom>
                    <a:avLst/>
                    <a:gdLst>
                      <a:gd name="T0" fmla="*/ 2604 w 2862"/>
                      <a:gd name="T1" fmla="*/ 0 h 756"/>
                      <a:gd name="T2" fmla="*/ 2724 w 2862"/>
                      <a:gd name="T3" fmla="*/ 138 h 756"/>
                      <a:gd name="T4" fmla="*/ 2862 w 2862"/>
                      <a:gd name="T5" fmla="*/ 240 h 756"/>
                      <a:gd name="T6" fmla="*/ 1938 w 2862"/>
                      <a:gd name="T7" fmla="*/ 474 h 756"/>
                      <a:gd name="T8" fmla="*/ 533 w 2862"/>
                      <a:gd name="T9" fmla="*/ 580 h 756"/>
                      <a:gd name="T10" fmla="*/ 396 w 2862"/>
                      <a:gd name="T11" fmla="*/ 743 h 756"/>
                      <a:gd name="T12" fmla="*/ 135 w 2862"/>
                      <a:gd name="T13" fmla="*/ 658 h 756"/>
                      <a:gd name="T14" fmla="*/ 6 w 2862"/>
                      <a:gd name="T15" fmla="*/ 528 h 756"/>
                      <a:gd name="T16" fmla="*/ 102 w 2862"/>
                      <a:gd name="T17" fmla="*/ 372 h 756"/>
                      <a:gd name="T18" fmla="*/ 564 w 2862"/>
                      <a:gd name="T19" fmla="*/ 282 h 756"/>
                      <a:gd name="T20" fmla="*/ 1716 w 2862"/>
                      <a:gd name="T21" fmla="*/ 210 h 756"/>
                      <a:gd name="T22" fmla="*/ 2604 w 2862"/>
                      <a:gd name="T23" fmla="*/ 0 h 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862" h="756">
                        <a:moveTo>
                          <a:pt x="2604" y="0"/>
                        </a:moveTo>
                        <a:lnTo>
                          <a:pt x="2724" y="138"/>
                        </a:lnTo>
                        <a:lnTo>
                          <a:pt x="2862" y="240"/>
                        </a:lnTo>
                        <a:cubicBezTo>
                          <a:pt x="2731" y="296"/>
                          <a:pt x="2326" y="417"/>
                          <a:pt x="1938" y="474"/>
                        </a:cubicBezTo>
                        <a:cubicBezTo>
                          <a:pt x="1550" y="531"/>
                          <a:pt x="790" y="535"/>
                          <a:pt x="533" y="580"/>
                        </a:cubicBezTo>
                        <a:cubicBezTo>
                          <a:pt x="276" y="625"/>
                          <a:pt x="462" y="730"/>
                          <a:pt x="396" y="743"/>
                        </a:cubicBezTo>
                        <a:cubicBezTo>
                          <a:pt x="330" y="756"/>
                          <a:pt x="200" y="694"/>
                          <a:pt x="135" y="658"/>
                        </a:cubicBezTo>
                        <a:cubicBezTo>
                          <a:pt x="70" y="622"/>
                          <a:pt x="12" y="576"/>
                          <a:pt x="6" y="528"/>
                        </a:cubicBezTo>
                        <a:cubicBezTo>
                          <a:pt x="0" y="480"/>
                          <a:pt x="9" y="413"/>
                          <a:pt x="102" y="372"/>
                        </a:cubicBezTo>
                        <a:cubicBezTo>
                          <a:pt x="195" y="331"/>
                          <a:pt x="295" y="309"/>
                          <a:pt x="564" y="282"/>
                        </a:cubicBezTo>
                        <a:cubicBezTo>
                          <a:pt x="833" y="255"/>
                          <a:pt x="1376" y="257"/>
                          <a:pt x="1716" y="210"/>
                        </a:cubicBezTo>
                        <a:cubicBezTo>
                          <a:pt x="2056" y="163"/>
                          <a:pt x="2604" y="0"/>
                          <a:pt x="2604" y="0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rgbClr val="FFEFD1"/>
                      </a:gs>
                      <a:gs pos="50000">
                        <a:srgbClr val="D1C39F"/>
                      </a:gs>
                      <a:gs pos="100000">
                        <a:srgbClr val="FFEFD1"/>
                      </a:gs>
                    </a:gsLst>
                    <a:lin ang="5400000" scaled="1"/>
                  </a:gradFill>
                  <a:ln w="6350" cmpd="sng">
                    <a:solidFill>
                      <a:srgbClr val="D1C39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 sz="1350"/>
                  </a:p>
                </p:txBody>
              </p:sp>
            </p:grpSp>
            <p:sp>
              <p:nvSpPr>
                <p:cNvPr id="163" name="Freeform 1019">
                  <a:extLst>
                    <a:ext uri="{FF2B5EF4-FFF2-40B4-BE49-F238E27FC236}">
                      <a16:creationId xmlns:a16="http://schemas.microsoft.com/office/drawing/2014/main" id="{E79B8B75-1868-B244-948C-870DB9CCD25B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rot="1074465">
                  <a:off x="230" y="3370"/>
                  <a:ext cx="563" cy="128"/>
                </a:xfrm>
                <a:custGeom>
                  <a:avLst/>
                  <a:gdLst>
                    <a:gd name="T0" fmla="*/ 543 w 563"/>
                    <a:gd name="T1" fmla="*/ 61 h 128"/>
                    <a:gd name="T2" fmla="*/ 549 w 563"/>
                    <a:gd name="T3" fmla="*/ 97 h 128"/>
                    <a:gd name="T4" fmla="*/ 563 w 563"/>
                    <a:gd name="T5" fmla="*/ 128 h 128"/>
                    <a:gd name="T6" fmla="*/ 380 w 563"/>
                    <a:gd name="T7" fmla="*/ 78 h 128"/>
                    <a:gd name="T8" fmla="*/ 130 w 563"/>
                    <a:gd name="T9" fmla="*/ 73 h 128"/>
                    <a:gd name="T10" fmla="*/ 28 w 563"/>
                    <a:gd name="T11" fmla="*/ 65 h 128"/>
                    <a:gd name="T12" fmla="*/ 18 w 563"/>
                    <a:gd name="T13" fmla="*/ 11 h 128"/>
                    <a:gd name="T14" fmla="*/ 138 w 563"/>
                    <a:gd name="T15" fmla="*/ 3 h 128"/>
                    <a:gd name="T16" fmla="*/ 367 w 563"/>
                    <a:gd name="T17" fmla="*/ 10 h 128"/>
                    <a:gd name="T18" fmla="*/ 543 w 563"/>
                    <a:gd name="T19" fmla="*/ 61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63" h="128">
                      <a:moveTo>
                        <a:pt x="543" y="61"/>
                      </a:moveTo>
                      <a:lnTo>
                        <a:pt x="549" y="97"/>
                      </a:lnTo>
                      <a:lnTo>
                        <a:pt x="563" y="128"/>
                      </a:lnTo>
                      <a:cubicBezTo>
                        <a:pt x="535" y="125"/>
                        <a:pt x="452" y="87"/>
                        <a:pt x="380" y="78"/>
                      </a:cubicBezTo>
                      <a:cubicBezTo>
                        <a:pt x="308" y="69"/>
                        <a:pt x="189" y="75"/>
                        <a:pt x="130" y="73"/>
                      </a:cubicBezTo>
                      <a:cubicBezTo>
                        <a:pt x="71" y="71"/>
                        <a:pt x="47" y="75"/>
                        <a:pt x="28" y="65"/>
                      </a:cubicBezTo>
                      <a:cubicBezTo>
                        <a:pt x="9" y="55"/>
                        <a:pt x="0" y="21"/>
                        <a:pt x="18" y="11"/>
                      </a:cubicBezTo>
                      <a:cubicBezTo>
                        <a:pt x="36" y="1"/>
                        <a:pt x="80" y="3"/>
                        <a:pt x="138" y="3"/>
                      </a:cubicBezTo>
                      <a:cubicBezTo>
                        <a:pt x="196" y="3"/>
                        <a:pt x="300" y="0"/>
                        <a:pt x="367" y="10"/>
                      </a:cubicBezTo>
                      <a:cubicBezTo>
                        <a:pt x="434" y="20"/>
                        <a:pt x="543" y="61"/>
                        <a:pt x="543" y="6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164" name="Freeform 1020">
                  <a:extLst>
                    <a:ext uri="{FF2B5EF4-FFF2-40B4-BE49-F238E27FC236}">
                      <a16:creationId xmlns:a16="http://schemas.microsoft.com/office/drawing/2014/main" id="{5A8324E3-6A29-F746-BF82-9C49ABBC8240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285" y="3219"/>
                  <a:ext cx="1522" cy="318"/>
                </a:xfrm>
                <a:custGeom>
                  <a:avLst/>
                  <a:gdLst>
                    <a:gd name="T0" fmla="*/ 1490 w 1522"/>
                    <a:gd name="T1" fmla="*/ 248 h 318"/>
                    <a:gd name="T2" fmla="*/ 1504 w 1522"/>
                    <a:gd name="T3" fmla="*/ 289 h 318"/>
                    <a:gd name="T4" fmla="*/ 1522 w 1522"/>
                    <a:gd name="T5" fmla="*/ 318 h 318"/>
                    <a:gd name="T6" fmla="*/ 1334 w 1522"/>
                    <a:gd name="T7" fmla="*/ 278 h 318"/>
                    <a:gd name="T8" fmla="*/ 1084 w 1522"/>
                    <a:gd name="T9" fmla="*/ 285 h 318"/>
                    <a:gd name="T10" fmla="*/ 508 w 1522"/>
                    <a:gd name="T11" fmla="*/ 298 h 318"/>
                    <a:gd name="T12" fmla="*/ 310 w 1522"/>
                    <a:gd name="T13" fmla="*/ 238 h 318"/>
                    <a:gd name="T14" fmla="*/ 76 w 1522"/>
                    <a:gd name="T15" fmla="*/ 84 h 318"/>
                    <a:gd name="T16" fmla="*/ 40 w 1522"/>
                    <a:gd name="T17" fmla="*/ 94 h 318"/>
                    <a:gd name="T18" fmla="*/ 4 w 1522"/>
                    <a:gd name="T19" fmla="*/ 44 h 318"/>
                    <a:gd name="T20" fmla="*/ 18 w 1522"/>
                    <a:gd name="T21" fmla="*/ 2 h 318"/>
                    <a:gd name="T22" fmla="*/ 98 w 1522"/>
                    <a:gd name="T23" fmla="*/ 30 h 318"/>
                    <a:gd name="T24" fmla="*/ 308 w 1522"/>
                    <a:gd name="T25" fmla="*/ 166 h 318"/>
                    <a:gd name="T26" fmla="*/ 518 w 1522"/>
                    <a:gd name="T27" fmla="*/ 234 h 318"/>
                    <a:gd name="T28" fmla="*/ 1089 w 1522"/>
                    <a:gd name="T29" fmla="*/ 214 h 318"/>
                    <a:gd name="T30" fmla="*/ 1318 w 1522"/>
                    <a:gd name="T31" fmla="*/ 211 h 318"/>
                    <a:gd name="T32" fmla="*/ 1490 w 1522"/>
                    <a:gd name="T33" fmla="*/ 248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522" h="318">
                      <a:moveTo>
                        <a:pt x="1490" y="248"/>
                      </a:moveTo>
                      <a:lnTo>
                        <a:pt x="1504" y="289"/>
                      </a:lnTo>
                      <a:lnTo>
                        <a:pt x="1522" y="318"/>
                      </a:lnTo>
                      <a:cubicBezTo>
                        <a:pt x="1494" y="316"/>
                        <a:pt x="1407" y="283"/>
                        <a:pt x="1334" y="278"/>
                      </a:cubicBezTo>
                      <a:cubicBezTo>
                        <a:pt x="1261" y="273"/>
                        <a:pt x="1222" y="282"/>
                        <a:pt x="1084" y="285"/>
                      </a:cubicBezTo>
                      <a:cubicBezTo>
                        <a:pt x="946" y="288"/>
                        <a:pt x="637" y="306"/>
                        <a:pt x="508" y="298"/>
                      </a:cubicBezTo>
                      <a:cubicBezTo>
                        <a:pt x="379" y="290"/>
                        <a:pt x="382" y="274"/>
                        <a:pt x="310" y="238"/>
                      </a:cubicBezTo>
                      <a:cubicBezTo>
                        <a:pt x="238" y="202"/>
                        <a:pt x="121" y="108"/>
                        <a:pt x="76" y="84"/>
                      </a:cubicBezTo>
                      <a:cubicBezTo>
                        <a:pt x="31" y="60"/>
                        <a:pt x="52" y="101"/>
                        <a:pt x="40" y="94"/>
                      </a:cubicBezTo>
                      <a:cubicBezTo>
                        <a:pt x="28" y="87"/>
                        <a:pt x="8" y="59"/>
                        <a:pt x="4" y="44"/>
                      </a:cubicBezTo>
                      <a:cubicBezTo>
                        <a:pt x="0" y="29"/>
                        <a:pt x="2" y="4"/>
                        <a:pt x="18" y="2"/>
                      </a:cubicBezTo>
                      <a:cubicBezTo>
                        <a:pt x="34" y="0"/>
                        <a:pt x="50" y="3"/>
                        <a:pt x="98" y="30"/>
                      </a:cubicBezTo>
                      <a:cubicBezTo>
                        <a:pt x="146" y="57"/>
                        <a:pt x="238" y="132"/>
                        <a:pt x="308" y="166"/>
                      </a:cubicBezTo>
                      <a:cubicBezTo>
                        <a:pt x="378" y="200"/>
                        <a:pt x="388" y="226"/>
                        <a:pt x="518" y="234"/>
                      </a:cubicBezTo>
                      <a:cubicBezTo>
                        <a:pt x="648" y="242"/>
                        <a:pt x="956" y="218"/>
                        <a:pt x="1089" y="214"/>
                      </a:cubicBezTo>
                      <a:cubicBezTo>
                        <a:pt x="1222" y="210"/>
                        <a:pt x="1251" y="205"/>
                        <a:pt x="1318" y="211"/>
                      </a:cubicBezTo>
                      <a:cubicBezTo>
                        <a:pt x="1385" y="217"/>
                        <a:pt x="1490" y="248"/>
                        <a:pt x="1490" y="24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FFEFD1"/>
                    </a:gs>
                    <a:gs pos="50000">
                      <a:srgbClr val="D1C39F"/>
                    </a:gs>
                    <a:gs pos="100000">
                      <a:srgbClr val="FFEFD1"/>
                    </a:gs>
                  </a:gsLst>
                  <a:lin ang="5400000" scaled="1"/>
                </a:gradFill>
                <a:ln w="6350" cmpd="sng">
                  <a:solidFill>
                    <a:srgbClr val="D1C39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</p:grpSp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1BF5B516-5ACE-5D4C-B442-74C9A223DD3F}"/>
                  </a:ext>
                </a:extLst>
              </p:cNvPr>
              <p:cNvSpPr/>
              <p:nvPr/>
            </p:nvSpPr>
            <p:spPr>
              <a:xfrm>
                <a:off x="2207376" y="4721953"/>
                <a:ext cx="1074426" cy="437535"/>
              </a:xfrm>
              <a:prstGeom prst="roundRect">
                <a:avLst/>
              </a:prstGeom>
              <a:gradFill>
                <a:gsLst>
                  <a:gs pos="99000">
                    <a:srgbClr val="7AC1D5"/>
                  </a:gs>
                  <a:gs pos="1000">
                    <a:srgbClr val="9CB86E">
                      <a:lumMod val="13000"/>
                      <a:lumOff val="87000"/>
                    </a:srgb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CLF/SWN</a:t>
                </a: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4E6F381D-6AB2-D34B-A82F-48A5A9EDF149}"/>
                  </a:ext>
                </a:extLst>
              </p:cNvPr>
              <p:cNvSpPr/>
              <p:nvPr/>
            </p:nvSpPr>
            <p:spPr>
              <a:xfrm>
                <a:off x="2438926" y="4329173"/>
                <a:ext cx="872585" cy="437188"/>
              </a:xfrm>
              <a:prstGeom prst="ellipse">
                <a:avLst/>
              </a:prstGeom>
              <a:gradFill>
                <a:gsLst>
                  <a:gs pos="0">
                    <a:srgbClr val="DDEBCF">
                      <a:lumMod val="92000"/>
                    </a:srgbClr>
                  </a:gs>
                  <a:gs pos="100000">
                    <a:srgbClr val="9CB86E">
                      <a:lumMod val="61000"/>
                      <a:lumOff val="39000"/>
                    </a:srgbClr>
                  </a:gs>
                  <a:gs pos="100000">
                    <a:srgbClr val="156B13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EMF2/VRN2</a:t>
                </a:r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6D407D13-7EEC-2948-B533-61487ACE8668}"/>
                  </a:ext>
                </a:extLst>
              </p:cNvPr>
              <p:cNvSpPr/>
              <p:nvPr/>
            </p:nvSpPr>
            <p:spPr>
              <a:xfrm>
                <a:off x="3095858" y="4442638"/>
                <a:ext cx="670768" cy="401865"/>
              </a:xfrm>
              <a:prstGeom prst="ellipse">
                <a:avLst/>
              </a:prstGeom>
              <a:gradFill>
                <a:gsLst>
                  <a:gs pos="8000">
                    <a:srgbClr val="DDEBCF"/>
                  </a:gs>
                  <a:gs pos="100000">
                    <a:srgbClr val="9CB86E">
                      <a:lumMod val="61000"/>
                      <a:lumOff val="39000"/>
                    </a:srgbClr>
                  </a:gs>
                  <a:gs pos="99000">
                    <a:srgbClr val="FF40FF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1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MSlI</a:t>
                </a:r>
                <a:endParaRPr lang="en-US" sz="1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Oval 943">
                <a:extLst>
                  <a:ext uri="{FF2B5EF4-FFF2-40B4-BE49-F238E27FC236}">
                    <a16:creationId xmlns:a16="http://schemas.microsoft.com/office/drawing/2014/main" id="{19773CF7-C72B-5E46-8B4D-897C1B1462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442118" y="5247072"/>
                <a:ext cx="243791" cy="134865"/>
              </a:xfrm>
              <a:prstGeom prst="ellipse">
                <a:avLst/>
              </a:prstGeom>
              <a:gradFill rotWithShape="1">
                <a:gsLst>
                  <a:gs pos="0">
                    <a:srgbClr val="93BF67">
                      <a:gamma/>
                      <a:shade val="46275"/>
                      <a:invGamma/>
                    </a:srgbClr>
                  </a:gs>
                  <a:gs pos="50000">
                    <a:srgbClr val="93BF67"/>
                  </a:gs>
                  <a:gs pos="100000">
                    <a:srgbClr val="93BF6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900" dirty="0">
                  <a:solidFill>
                    <a:srgbClr val="FFD41F"/>
                  </a:solidFill>
                </a:endParaRPr>
              </a:p>
            </p:txBody>
          </p:sp>
          <p:sp>
            <p:nvSpPr>
              <p:cNvPr id="125" name="Oval 943">
                <a:extLst>
                  <a:ext uri="{FF2B5EF4-FFF2-40B4-BE49-F238E27FC236}">
                    <a16:creationId xmlns:a16="http://schemas.microsoft.com/office/drawing/2014/main" id="{A6D6FC09-76D0-E647-8AD2-C1898CE2DF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592818" y="5246102"/>
                <a:ext cx="243791" cy="134865"/>
              </a:xfrm>
              <a:prstGeom prst="ellipse">
                <a:avLst/>
              </a:prstGeom>
              <a:gradFill rotWithShape="1">
                <a:gsLst>
                  <a:gs pos="0">
                    <a:srgbClr val="93BF67">
                      <a:gamma/>
                      <a:shade val="46275"/>
                      <a:invGamma/>
                    </a:srgbClr>
                  </a:gs>
                  <a:gs pos="50000">
                    <a:srgbClr val="93BF67"/>
                  </a:gs>
                  <a:gs pos="100000">
                    <a:srgbClr val="93BF6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900" dirty="0">
                  <a:solidFill>
                    <a:srgbClr val="FFD41F"/>
                  </a:solidFill>
                </a:endParaRPr>
              </a:p>
            </p:txBody>
          </p:sp>
          <p:sp>
            <p:nvSpPr>
              <p:cNvPr id="126" name="Oval 943">
                <a:extLst>
                  <a:ext uri="{FF2B5EF4-FFF2-40B4-BE49-F238E27FC236}">
                    <a16:creationId xmlns:a16="http://schemas.microsoft.com/office/drawing/2014/main" id="{9434203C-C133-F544-A195-AC1AB8E801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2757197" y="5245016"/>
                <a:ext cx="243791" cy="134865"/>
              </a:xfrm>
              <a:prstGeom prst="ellipse">
                <a:avLst/>
              </a:prstGeom>
              <a:gradFill rotWithShape="1">
                <a:gsLst>
                  <a:gs pos="0">
                    <a:srgbClr val="93BF67">
                      <a:gamma/>
                      <a:shade val="46275"/>
                      <a:invGamma/>
                    </a:srgbClr>
                  </a:gs>
                  <a:gs pos="50000">
                    <a:srgbClr val="93BF67"/>
                  </a:gs>
                  <a:gs pos="100000">
                    <a:srgbClr val="93BF67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6350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altLang="en-US" sz="900" dirty="0">
                  <a:solidFill>
                    <a:srgbClr val="FFD41F"/>
                  </a:solidFill>
                </a:endParaRPr>
              </a:p>
            </p:txBody>
          </p:sp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C3ABCE6A-20E7-4341-B565-7C1CB7D14C4D}"/>
                  </a:ext>
                </a:extLst>
              </p:cNvPr>
              <p:cNvGrpSpPr/>
              <p:nvPr/>
            </p:nvGrpSpPr>
            <p:grpSpPr>
              <a:xfrm>
                <a:off x="3902458" y="5146156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9722B846-0F61-1341-97D0-D3B7CA53D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id="{E961C899-DC41-7144-B79B-B8FF7D4CD245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94C104C9-D144-BC4C-8260-DA0F2B064C0C}"/>
                  </a:ext>
                </a:extLst>
              </p:cNvPr>
              <p:cNvGrpSpPr/>
              <p:nvPr/>
            </p:nvGrpSpPr>
            <p:grpSpPr>
              <a:xfrm>
                <a:off x="3636931" y="5133846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D14A7804-9753-B14C-9876-6885171224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4BD6AB78-40A0-6D49-B244-D34EEFA4F74C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BC9824C5-24D7-B24B-A313-80E19DE39293}"/>
                  </a:ext>
                </a:extLst>
              </p:cNvPr>
              <p:cNvGrpSpPr/>
              <p:nvPr/>
            </p:nvGrpSpPr>
            <p:grpSpPr>
              <a:xfrm rot="10598546">
                <a:off x="1500850" y="5500344"/>
                <a:ext cx="589031" cy="194626"/>
                <a:chOff x="4038938" y="5839632"/>
                <a:chExt cx="589031" cy="194626"/>
              </a:xfrm>
            </p:grpSpPr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3087B5AF-47BA-2A41-AD87-C848A1BB0CAF}"/>
                    </a:ext>
                  </a:extLst>
                </p:cNvPr>
                <p:cNvGrpSpPr/>
                <p:nvPr/>
              </p:nvGrpSpPr>
              <p:grpSpPr>
                <a:xfrm>
                  <a:off x="4527338" y="5852646"/>
                  <a:ext cx="100631" cy="175039"/>
                  <a:chOff x="11477551" y="4966078"/>
                  <a:chExt cx="229955" cy="405047"/>
                </a:xfrm>
              </p:grpSpPr>
              <p:cxnSp>
                <p:nvCxnSpPr>
                  <p:cNvPr id="153" name="Straight Connector 152">
                    <a:extLst>
                      <a:ext uri="{FF2B5EF4-FFF2-40B4-BE49-F238E27FC236}">
                        <a16:creationId xmlns:a16="http://schemas.microsoft.com/office/drawing/2014/main" id="{C9521C59-65C0-A549-A14A-46227A99E6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88335" y="5024970"/>
                    <a:ext cx="15071" cy="346155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Oval 153">
                    <a:extLst>
                      <a:ext uri="{FF2B5EF4-FFF2-40B4-BE49-F238E27FC236}">
                        <a16:creationId xmlns:a16="http://schemas.microsoft.com/office/drawing/2014/main" id="{6FF89C3E-20F2-A440-9B18-23772CC1CFBE}"/>
                      </a:ext>
                    </a:extLst>
                  </p:cNvPr>
                  <p:cNvSpPr/>
                  <p:nvPr/>
                </p:nvSpPr>
                <p:spPr>
                  <a:xfrm>
                    <a:off x="11477551" y="4966078"/>
                    <a:ext cx="229955" cy="193106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7B623D3-771A-F040-802C-167CB02723C6}"/>
                    </a:ext>
                  </a:extLst>
                </p:cNvPr>
                <p:cNvGrpSpPr/>
                <p:nvPr/>
              </p:nvGrpSpPr>
              <p:grpSpPr>
                <a:xfrm>
                  <a:off x="4293661" y="5839632"/>
                  <a:ext cx="100631" cy="175039"/>
                  <a:chOff x="11477551" y="4966078"/>
                  <a:chExt cx="229955" cy="405047"/>
                </a:xfrm>
              </p:grpSpPr>
              <p:cxnSp>
                <p:nvCxnSpPr>
                  <p:cNvPr id="151" name="Straight Connector 150">
                    <a:extLst>
                      <a:ext uri="{FF2B5EF4-FFF2-40B4-BE49-F238E27FC236}">
                        <a16:creationId xmlns:a16="http://schemas.microsoft.com/office/drawing/2014/main" id="{54D7A51B-CFA4-AD4F-AFEF-0E945D4264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88335" y="5024970"/>
                    <a:ext cx="15071" cy="346155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id="{260112A4-A54A-8943-8BC3-7700A5689A98}"/>
                      </a:ext>
                    </a:extLst>
                  </p:cNvPr>
                  <p:cNvSpPr/>
                  <p:nvPr/>
                </p:nvSpPr>
                <p:spPr>
                  <a:xfrm>
                    <a:off x="11477551" y="4966078"/>
                    <a:ext cx="229955" cy="193106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414241EE-DD88-2449-AE01-B1BB7F8AD0C9}"/>
                    </a:ext>
                  </a:extLst>
                </p:cNvPr>
                <p:cNvGrpSpPr/>
                <p:nvPr/>
              </p:nvGrpSpPr>
              <p:grpSpPr>
                <a:xfrm>
                  <a:off x="4038938" y="5859219"/>
                  <a:ext cx="100631" cy="175039"/>
                  <a:chOff x="11477551" y="4966078"/>
                  <a:chExt cx="229955" cy="405047"/>
                </a:xfrm>
              </p:grpSpPr>
              <p:cxnSp>
                <p:nvCxnSpPr>
                  <p:cNvPr id="149" name="Straight Connector 148">
                    <a:extLst>
                      <a:ext uri="{FF2B5EF4-FFF2-40B4-BE49-F238E27FC236}">
                        <a16:creationId xmlns:a16="http://schemas.microsoft.com/office/drawing/2014/main" id="{FB091D11-ADAC-A444-8601-93FA1B1C31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1588335" y="5024970"/>
                    <a:ext cx="15071" cy="346155"/>
                  </a:xfrm>
                  <a:prstGeom prst="line">
                    <a:avLst/>
                  </a:prstGeom>
                  <a:ln w="38100"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7A43C704-0A6C-6C41-AA38-5F537C012A68}"/>
                      </a:ext>
                    </a:extLst>
                  </p:cNvPr>
                  <p:cNvSpPr/>
                  <p:nvPr/>
                </p:nvSpPr>
                <p:spPr>
                  <a:xfrm>
                    <a:off x="11477551" y="4966078"/>
                    <a:ext cx="229955" cy="193106"/>
                  </a:xfrm>
                  <a:prstGeom prst="ellipse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</p:grp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E1DC9AEA-7153-4648-9A1D-64AE5D46171C}"/>
                  </a:ext>
                </a:extLst>
              </p:cNvPr>
              <p:cNvGrpSpPr/>
              <p:nvPr/>
            </p:nvGrpSpPr>
            <p:grpSpPr>
              <a:xfrm>
                <a:off x="3392505" y="5121537"/>
                <a:ext cx="100631" cy="175039"/>
                <a:chOff x="11477551" y="4966078"/>
                <a:chExt cx="229955" cy="405047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63269354-4F81-0545-953A-E2E55E1F4EF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88335" y="5024970"/>
                  <a:ext cx="15071" cy="346155"/>
                </a:xfrm>
                <a:prstGeom prst="line">
                  <a:avLst/>
                </a:prstGeom>
                <a:ln w="38100"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8D60A3F4-86D0-764B-BBC9-284E0186B24D}"/>
                    </a:ext>
                  </a:extLst>
                </p:cNvPr>
                <p:cNvSpPr/>
                <p:nvPr/>
              </p:nvSpPr>
              <p:spPr>
                <a:xfrm>
                  <a:off x="11477551" y="4966078"/>
                  <a:ext cx="229955" cy="193106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2175B975-7E16-404C-B8E3-FF2143D4BA14}"/>
                  </a:ext>
                </a:extLst>
              </p:cNvPr>
              <p:cNvSpPr txBox="1"/>
              <p:nvPr/>
            </p:nvSpPr>
            <p:spPr>
              <a:xfrm>
                <a:off x="1345824" y="5721050"/>
                <a:ext cx="159222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H3K27me3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DFAE25F4-37A8-D046-B2C8-210868C3E547}"/>
                  </a:ext>
                </a:extLst>
              </p:cNvPr>
              <p:cNvSpPr txBox="1"/>
              <p:nvPr/>
            </p:nvSpPr>
            <p:spPr>
              <a:xfrm>
                <a:off x="3015102" y="3891751"/>
                <a:ext cx="83227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Nucleus</a:t>
                </a:r>
              </a:p>
            </p:txBody>
          </p: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6904515D-6573-5B48-83A2-D061DCDDA606}"/>
                  </a:ext>
                </a:extLst>
              </p:cNvPr>
              <p:cNvCxnSpPr>
                <a:cxnSpLocks noChangeAspect="1"/>
              </p:cNvCxnSpPr>
              <p:nvPr/>
            </p:nvCxnSpPr>
            <p:spPr>
              <a:xfrm>
                <a:off x="2594308" y="1414151"/>
                <a:ext cx="0" cy="36004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2C116C6D-30DB-B744-A36E-188F476936DE}"/>
                  </a:ext>
                </a:extLst>
              </p:cNvPr>
              <p:cNvSpPr txBox="1"/>
              <p:nvPr/>
            </p:nvSpPr>
            <p:spPr>
              <a:xfrm>
                <a:off x="3202258" y="2691919"/>
                <a:ext cx="7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Cytosol</a:t>
                </a: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1C73A11E-89D1-2641-A54C-C0CAFE0DF319}"/>
                  </a:ext>
                </a:extLst>
              </p:cNvPr>
              <p:cNvSpPr/>
              <p:nvPr/>
            </p:nvSpPr>
            <p:spPr>
              <a:xfrm>
                <a:off x="2203757" y="1856446"/>
                <a:ext cx="810640" cy="441061"/>
              </a:xfrm>
              <a:prstGeom prst="ellipse">
                <a:avLst/>
              </a:prstGeom>
              <a:gradFill>
                <a:gsLst>
                  <a:gs pos="0">
                    <a:srgbClr val="DDEBCF">
                      <a:lumMod val="0"/>
                      <a:lumOff val="100000"/>
                    </a:srgbClr>
                  </a:gs>
                  <a:gs pos="100000">
                    <a:srgbClr val="9CB86E">
                      <a:lumMod val="61000"/>
                      <a:lumOff val="39000"/>
                    </a:srgbClr>
                  </a:gs>
                  <a:gs pos="99000">
                    <a:srgbClr val="00B0F0"/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TOR</a:t>
                </a:r>
              </a:p>
            </p:txBody>
          </p: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03218199-E644-6E48-9948-A99443C4C0E1}"/>
                  </a:ext>
                </a:extLst>
              </p:cNvPr>
              <p:cNvGrpSpPr/>
              <p:nvPr/>
            </p:nvGrpSpPr>
            <p:grpSpPr>
              <a:xfrm>
                <a:off x="1780162" y="1947145"/>
                <a:ext cx="569318" cy="583383"/>
                <a:chOff x="4473269" y="2809881"/>
                <a:chExt cx="569318" cy="583383"/>
              </a:xfrm>
            </p:grpSpPr>
            <p:sp>
              <p:nvSpPr>
                <p:cNvPr id="142" name="Hexagon 141">
                  <a:extLst>
                    <a:ext uri="{FF2B5EF4-FFF2-40B4-BE49-F238E27FC236}">
                      <a16:creationId xmlns:a16="http://schemas.microsoft.com/office/drawing/2014/main" id="{E3308624-BF48-D64E-A7C4-423E27B10CEE}"/>
                    </a:ext>
                  </a:extLst>
                </p:cNvPr>
                <p:cNvSpPr/>
                <p:nvPr/>
              </p:nvSpPr>
              <p:spPr>
                <a:xfrm>
                  <a:off x="4491578" y="2938247"/>
                  <a:ext cx="551009" cy="455017"/>
                </a:xfrm>
                <a:prstGeom prst="hexagon">
                  <a:avLst/>
                </a:prstGeom>
                <a:gradFill>
                  <a:gsLst>
                    <a:gs pos="0">
                      <a:srgbClr val="DDEBCF"/>
                    </a:gs>
                    <a:gs pos="100000">
                      <a:srgbClr val="9CB86E">
                        <a:lumMod val="61000"/>
                        <a:lumOff val="39000"/>
                      </a:srgbClr>
                    </a:gs>
                    <a:gs pos="98000">
                      <a:srgbClr val="7030A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37DA565F-D9C9-6C4C-9527-DA5E3E5B0C57}"/>
                    </a:ext>
                  </a:extLst>
                </p:cNvPr>
                <p:cNvSpPr/>
                <p:nvPr/>
              </p:nvSpPr>
              <p:spPr>
                <a:xfrm>
                  <a:off x="4473269" y="2809881"/>
                  <a:ext cx="208198" cy="2009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</a:p>
              </p:txBody>
            </p:sp>
          </p:grpSp>
          <p:cxnSp>
            <p:nvCxnSpPr>
              <p:cNvPr id="138" name="Curved Connector 137">
                <a:extLst>
                  <a:ext uri="{FF2B5EF4-FFF2-40B4-BE49-F238E27FC236}">
                    <a16:creationId xmlns:a16="http://schemas.microsoft.com/office/drawing/2014/main" id="{571F0B77-422A-954B-AECB-6E39C35D09A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828569" y="3071110"/>
                <a:ext cx="1252034" cy="500087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E3817C9E-771C-1A45-89C4-09FC8D809972}"/>
                  </a:ext>
                </a:extLst>
              </p:cNvPr>
              <p:cNvGrpSpPr/>
              <p:nvPr/>
            </p:nvGrpSpPr>
            <p:grpSpPr>
              <a:xfrm>
                <a:off x="1934325" y="4212508"/>
                <a:ext cx="569318" cy="583383"/>
                <a:chOff x="4473269" y="2809881"/>
                <a:chExt cx="569318" cy="583383"/>
              </a:xfrm>
            </p:grpSpPr>
            <p:sp>
              <p:nvSpPr>
                <p:cNvPr id="140" name="Hexagon 139">
                  <a:extLst>
                    <a:ext uri="{FF2B5EF4-FFF2-40B4-BE49-F238E27FC236}">
                      <a16:creationId xmlns:a16="http://schemas.microsoft.com/office/drawing/2014/main" id="{C69428F5-113B-D34A-B9AD-BA2D2D16232C}"/>
                    </a:ext>
                  </a:extLst>
                </p:cNvPr>
                <p:cNvSpPr/>
                <p:nvPr/>
              </p:nvSpPr>
              <p:spPr>
                <a:xfrm>
                  <a:off x="4491578" y="2938247"/>
                  <a:ext cx="551009" cy="455017"/>
                </a:xfrm>
                <a:prstGeom prst="hexagon">
                  <a:avLst/>
                </a:prstGeom>
                <a:gradFill>
                  <a:gsLst>
                    <a:gs pos="0">
                      <a:srgbClr val="DDEBCF"/>
                    </a:gs>
                    <a:gs pos="100000">
                      <a:srgbClr val="9CB86E">
                        <a:lumMod val="61000"/>
                        <a:lumOff val="39000"/>
                      </a:srgbClr>
                    </a:gs>
                    <a:gs pos="98000">
                      <a:srgbClr val="7030A0"/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08BEEA7C-8130-4645-A585-D8B0CE404AFD}"/>
                    </a:ext>
                  </a:extLst>
                </p:cNvPr>
                <p:cNvSpPr/>
                <p:nvPr/>
              </p:nvSpPr>
              <p:spPr>
                <a:xfrm>
                  <a:off x="4473269" y="2809881"/>
                  <a:ext cx="208198" cy="20092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35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</a:p>
              </p:txBody>
            </p:sp>
          </p:grpSp>
        </p:grpSp>
        <p:sp>
          <p:nvSpPr>
            <p:cNvPr id="204" name="Bent Arrow 203">
              <a:extLst>
                <a:ext uri="{FF2B5EF4-FFF2-40B4-BE49-F238E27FC236}">
                  <a16:creationId xmlns:a16="http://schemas.microsoft.com/office/drawing/2014/main" id="{C34708A0-790F-7349-A168-7B33829B7C48}"/>
                </a:ext>
              </a:extLst>
            </p:cNvPr>
            <p:cNvSpPr/>
            <p:nvPr/>
          </p:nvSpPr>
          <p:spPr>
            <a:xfrm rot="10800000" flipH="1">
              <a:off x="10854506" y="5007410"/>
              <a:ext cx="442614" cy="190912"/>
            </a:xfrm>
            <a:prstGeom prst="bentArrow">
              <a:avLst/>
            </a:prstGeom>
            <a:solidFill>
              <a:srgbClr val="00FD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E84A275A-2CF7-454B-A349-E0A1E19578FF}"/>
                </a:ext>
              </a:extLst>
            </p:cNvPr>
            <p:cNvSpPr txBox="1"/>
            <p:nvPr/>
          </p:nvSpPr>
          <p:spPr>
            <a:xfrm>
              <a:off x="10898575" y="4899296"/>
              <a:ext cx="6103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X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B0F528D4-2A92-BD46-894F-431CF97C7E04}"/>
              </a:ext>
            </a:extLst>
          </p:cNvPr>
          <p:cNvSpPr/>
          <p:nvPr/>
        </p:nvSpPr>
        <p:spPr>
          <a:xfrm>
            <a:off x="5710518" y="427311"/>
            <a:ext cx="2373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Nutrients (Glucose)</a:t>
            </a: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2AE14810-8295-5F49-8242-41666B1FC748}"/>
              </a:ext>
            </a:extLst>
          </p:cNvPr>
          <p:cNvSpPr txBox="1">
            <a:spLocks/>
          </p:cNvSpPr>
          <p:nvPr/>
        </p:nvSpPr>
        <p:spPr>
          <a:xfrm>
            <a:off x="-71606" y="5874550"/>
            <a:ext cx="4588241" cy="45581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C6AD26B-E6EC-5841-87D2-BBCD9FA22445}"/>
              </a:ext>
            </a:extLst>
          </p:cNvPr>
          <p:cNvSpPr txBox="1"/>
          <p:nvPr/>
        </p:nvSpPr>
        <p:spPr>
          <a:xfrm>
            <a:off x="6090190" y="1602553"/>
            <a:ext cx="514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A30B8A0-3333-834E-8B2A-DF6B0E97F38C}"/>
              </a:ext>
            </a:extLst>
          </p:cNvPr>
          <p:cNvSpPr txBox="1"/>
          <p:nvPr/>
        </p:nvSpPr>
        <p:spPr>
          <a:xfrm>
            <a:off x="6244586" y="3874202"/>
            <a:ext cx="514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FIE</a:t>
            </a:r>
          </a:p>
        </p:txBody>
      </p:sp>
    </p:spTree>
    <p:extLst>
      <p:ext uri="{BB962C8B-B14F-4D97-AF65-F5344CB8AC3E}">
        <p14:creationId xmlns:p14="http://schemas.microsoft.com/office/powerpoint/2010/main" val="2075876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BFCDC6C0-F605-B344-B2F2-6B066E1FEC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40172" y="157154"/>
            <a:ext cx="78550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zh-C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Glucose Functions as a</a:t>
            </a:r>
            <a:r>
              <a:rPr kumimoji="0" lang="en-GB" altLang="zh-CN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zh-C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Regulatory Signal in </a:t>
            </a:r>
            <a:br>
              <a:rPr kumimoji="0" lang="en-GB" altLang="zh-C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kumimoji="0" lang="en-GB" altLang="zh-C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Controlling Plant </a:t>
            </a:r>
            <a:r>
              <a:rPr lang="en-GB" altLang="zh-CN" sz="2800" b="1" dirty="0">
                <a:solidFill>
                  <a:srgbClr val="000000"/>
                </a:solidFill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</a:t>
            </a:r>
            <a:r>
              <a:rPr kumimoji="0" lang="en-GB" altLang="zh-CN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evelopment</a:t>
            </a:r>
            <a:endParaRPr kumimoji="0" lang="en-GB" altLang="zh-CN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31D853-2AD4-9741-AD5A-25C6D28CC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147" y="1575957"/>
            <a:ext cx="2293178" cy="50223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24824-1D6E-E24C-A4E7-D2E454419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463" y="1496115"/>
            <a:ext cx="1316728" cy="1316728"/>
          </a:xfrm>
          <a:prstGeom prst="rect">
            <a:avLst/>
          </a:prstGeom>
        </p:spPr>
      </p:pic>
      <p:pic>
        <p:nvPicPr>
          <p:cNvPr id="11" name="Picture 2" descr="What is Glucose? - Answered - Twinkl teaching Wiki">
            <a:extLst>
              <a:ext uri="{FF2B5EF4-FFF2-40B4-BE49-F238E27FC236}">
                <a16:creationId xmlns:a16="http://schemas.microsoft.com/office/drawing/2014/main" id="{1E86E972-C618-6F46-93A3-4D623DB9F2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811"/>
          <a:stretch/>
        </p:blipFill>
        <p:spPr bwMode="auto">
          <a:xfrm>
            <a:off x="7497817" y="3266032"/>
            <a:ext cx="821458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97285D-7767-6242-994A-EFE055A7E26B}"/>
              </a:ext>
            </a:extLst>
          </p:cNvPr>
          <p:cNvSpPr txBox="1"/>
          <p:nvPr/>
        </p:nvSpPr>
        <p:spPr>
          <a:xfrm>
            <a:off x="7388057" y="2893646"/>
            <a:ext cx="1219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Glucose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79E11B-1927-7344-96D9-C5154A7E7C94}"/>
              </a:ext>
            </a:extLst>
          </p:cNvPr>
          <p:cNvGrpSpPr/>
          <p:nvPr/>
        </p:nvGrpSpPr>
        <p:grpSpPr>
          <a:xfrm>
            <a:off x="4318137" y="1375902"/>
            <a:ext cx="3149215" cy="5323337"/>
            <a:chOff x="4318137" y="1375902"/>
            <a:chExt cx="3149215" cy="532333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ACE26A-7FF6-FE49-808E-2BCB5C182A57}"/>
                </a:ext>
              </a:extLst>
            </p:cNvPr>
            <p:cNvSpPr txBox="1"/>
            <p:nvPr/>
          </p:nvSpPr>
          <p:spPr>
            <a:xfrm>
              <a:off x="4443832" y="1375902"/>
              <a:ext cx="12193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Flowering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FF7B0-A7CF-3844-BCDB-3A894C18A877}"/>
                </a:ext>
              </a:extLst>
            </p:cNvPr>
            <p:cNvSpPr txBox="1"/>
            <p:nvPr/>
          </p:nvSpPr>
          <p:spPr>
            <a:xfrm>
              <a:off x="4711457" y="2293076"/>
              <a:ext cx="902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Silique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C53B74-CC5A-264C-B332-3AB26DBEE26E}"/>
                </a:ext>
              </a:extLst>
            </p:cNvPr>
            <p:cNvSpPr txBox="1"/>
            <p:nvPr/>
          </p:nvSpPr>
          <p:spPr>
            <a:xfrm>
              <a:off x="4318137" y="3273335"/>
              <a:ext cx="1292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Branching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907CD4-6263-A746-9EB3-D53CB7771F43}"/>
                </a:ext>
              </a:extLst>
            </p:cNvPr>
            <p:cNvSpPr txBox="1"/>
            <p:nvPr/>
          </p:nvSpPr>
          <p:spPr>
            <a:xfrm>
              <a:off x="4711596" y="5182568"/>
              <a:ext cx="1985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Leaf </a:t>
              </a:r>
            </a:p>
            <a:p>
              <a:pPr algn="ctr"/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patterning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98D0A1-E7C9-1E44-804B-EB725BD67BDE}"/>
                </a:ext>
              </a:extLst>
            </p:cNvPr>
            <p:cNvSpPr txBox="1"/>
            <p:nvPr/>
          </p:nvSpPr>
          <p:spPr>
            <a:xfrm>
              <a:off x="4443832" y="3905399"/>
              <a:ext cx="1985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Shoot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meristem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DD3A48-4479-484F-9F5E-92F9134DC4B8}"/>
                </a:ext>
              </a:extLst>
            </p:cNvPr>
            <p:cNvSpPr txBox="1"/>
            <p:nvPr/>
          </p:nvSpPr>
          <p:spPr>
            <a:xfrm>
              <a:off x="4567689" y="6052908"/>
              <a:ext cx="1985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Root </a:t>
              </a: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meristem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674F081-8748-8140-85DE-26D518CE91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41386" y="1724382"/>
              <a:ext cx="1725966" cy="178090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BA47576-57C6-FD44-BD95-53901B8CD2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1665" y="2601188"/>
              <a:ext cx="1747961" cy="9974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569AE05-7493-B445-A5FF-68AEA838201E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H="1" flipV="1">
              <a:off x="5610280" y="3458001"/>
              <a:ext cx="1809346" cy="21544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37DFDD4-4EFE-E54B-A086-2F926FCD4F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74942" y="3798553"/>
              <a:ext cx="1444684" cy="3900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79E9E9E-AA0B-024A-BD9B-C093D1EAF4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9918" y="3905399"/>
              <a:ext cx="1249708" cy="150398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10130BD-644E-E649-B10A-A7634B04855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69918" y="4020438"/>
              <a:ext cx="1297434" cy="233006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3914204B-8BEB-5B44-A4C2-96A43017BC7B}"/>
              </a:ext>
            </a:extLst>
          </p:cNvPr>
          <p:cNvSpPr/>
          <p:nvPr/>
        </p:nvSpPr>
        <p:spPr>
          <a:xfrm>
            <a:off x="2733058" y="6050194"/>
            <a:ext cx="692579" cy="688458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46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D96404-08F5-5246-BC64-C73BB0AE3A15}"/>
              </a:ext>
            </a:extLst>
          </p:cNvPr>
          <p:cNvSpPr txBox="1"/>
          <p:nvPr/>
        </p:nvSpPr>
        <p:spPr>
          <a:xfrm>
            <a:off x="2791098" y="6238977"/>
            <a:ext cx="76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23101A4-7024-F949-A7DB-50E40C9676F2}"/>
              </a:ext>
            </a:extLst>
          </p:cNvPr>
          <p:cNvGrpSpPr/>
          <p:nvPr/>
        </p:nvGrpSpPr>
        <p:grpSpPr>
          <a:xfrm>
            <a:off x="1775124" y="4720930"/>
            <a:ext cx="692579" cy="688458"/>
            <a:chOff x="1056403" y="4583045"/>
            <a:chExt cx="692579" cy="68845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ABB1461-7F27-334B-94E4-14333805295C}"/>
                </a:ext>
              </a:extLst>
            </p:cNvPr>
            <p:cNvSpPr/>
            <p:nvPr/>
          </p:nvSpPr>
          <p:spPr>
            <a:xfrm>
              <a:off x="1056403" y="4583045"/>
              <a:ext cx="692579" cy="68845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46000">
                  <a:schemeClr val="accent5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7A60AE0-4630-E44C-9ED1-2682A80B26AB}"/>
                </a:ext>
              </a:extLst>
            </p:cNvPr>
            <p:cNvSpPr txBox="1"/>
            <p:nvPr/>
          </p:nvSpPr>
          <p:spPr>
            <a:xfrm>
              <a:off x="1120772" y="4742608"/>
              <a:ext cx="606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CF7D0E-FAB9-6545-B46D-B1A5A1CB1EBF}"/>
              </a:ext>
            </a:extLst>
          </p:cNvPr>
          <p:cNvGrpSpPr/>
          <p:nvPr/>
        </p:nvGrpSpPr>
        <p:grpSpPr>
          <a:xfrm>
            <a:off x="2038920" y="3515520"/>
            <a:ext cx="770068" cy="688458"/>
            <a:chOff x="6323047" y="4641932"/>
            <a:chExt cx="770068" cy="6884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8C2A76E-7DC3-5B47-8E9E-75C72D69884F}"/>
                </a:ext>
              </a:extLst>
            </p:cNvPr>
            <p:cNvSpPr/>
            <p:nvPr/>
          </p:nvSpPr>
          <p:spPr>
            <a:xfrm>
              <a:off x="6323047" y="4641932"/>
              <a:ext cx="692579" cy="68845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46000">
                  <a:schemeClr val="accent5">
                    <a:lumMod val="0"/>
                    <a:lumOff val="100000"/>
                  </a:schemeClr>
                </a:gs>
                <a:gs pos="100000">
                  <a:srgbClr val="92D050"/>
                </a:gs>
              </a:gsLst>
              <a:path path="circle">
                <a:fillToRect l="50000" t="-80000" r="50000" b="18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A6B2A1-D645-7E4F-88B7-4ADFE9146543}"/>
                </a:ext>
              </a:extLst>
            </p:cNvPr>
            <p:cNvSpPr txBox="1"/>
            <p:nvPr/>
          </p:nvSpPr>
          <p:spPr>
            <a:xfrm>
              <a:off x="6486436" y="4829499"/>
              <a:ext cx="6066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baseline="-25000" dirty="0"/>
                <a:t>2</a:t>
              </a:r>
            </a:p>
          </p:txBody>
        </p:sp>
      </p:grpSp>
      <p:sp>
        <p:nvSpPr>
          <p:cNvPr id="44" name="Notched Right Arrow 43">
            <a:extLst>
              <a:ext uri="{FF2B5EF4-FFF2-40B4-BE49-F238E27FC236}">
                <a16:creationId xmlns:a16="http://schemas.microsoft.com/office/drawing/2014/main" id="{DE10CCA3-4914-F14E-B874-E4F6BDBD0308}"/>
              </a:ext>
            </a:extLst>
          </p:cNvPr>
          <p:cNvSpPr/>
          <p:nvPr/>
        </p:nvSpPr>
        <p:spPr>
          <a:xfrm rot="19992550">
            <a:off x="3518102" y="6017913"/>
            <a:ext cx="480858" cy="219179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urved Up Arrow 46">
            <a:extLst>
              <a:ext uri="{FF2B5EF4-FFF2-40B4-BE49-F238E27FC236}">
                <a16:creationId xmlns:a16="http://schemas.microsoft.com/office/drawing/2014/main" id="{F6D8BB4D-303E-4C47-AF26-2601A5235601}"/>
              </a:ext>
            </a:extLst>
          </p:cNvPr>
          <p:cNvSpPr/>
          <p:nvPr/>
        </p:nvSpPr>
        <p:spPr>
          <a:xfrm rot="17133857">
            <a:off x="2421891" y="4314109"/>
            <a:ext cx="1073889" cy="518143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Notched Right Arrow 50">
            <a:extLst>
              <a:ext uri="{FF2B5EF4-FFF2-40B4-BE49-F238E27FC236}">
                <a16:creationId xmlns:a16="http://schemas.microsoft.com/office/drawing/2014/main" id="{94F3AEAB-068E-9F40-AF4E-B859B6C12CBC}"/>
              </a:ext>
            </a:extLst>
          </p:cNvPr>
          <p:cNvSpPr/>
          <p:nvPr/>
        </p:nvSpPr>
        <p:spPr>
          <a:xfrm rot="19992550">
            <a:off x="5798739" y="4499480"/>
            <a:ext cx="1000279" cy="213203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74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85BC-A3C2-2046-94F8-019FAFEE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368"/>
            <a:ext cx="9116864" cy="1143000"/>
          </a:xfrm>
        </p:spPr>
        <p:txBody>
          <a:bodyPr>
            <a:no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FIE Phosphorylation Mutation Abrogates H3K27me3 Landscape and Reprograms Transcriptome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A440F9-5EC9-A54A-9C3D-F4F971DBB9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36"/>
          <a:stretch/>
        </p:blipFill>
        <p:spPr>
          <a:xfrm>
            <a:off x="4930982" y="2014094"/>
            <a:ext cx="3841416" cy="36401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41F7B58-554B-3849-9CD0-90964C667296}"/>
              </a:ext>
            </a:extLst>
          </p:cNvPr>
          <p:cNvGrpSpPr/>
          <p:nvPr/>
        </p:nvGrpSpPr>
        <p:grpSpPr>
          <a:xfrm>
            <a:off x="453737" y="1189861"/>
            <a:ext cx="2831277" cy="3016571"/>
            <a:chOff x="51963" y="1667630"/>
            <a:chExt cx="2831277" cy="30165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37E142-17F5-AF41-A589-B777BCEA9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6179" y="1667630"/>
              <a:ext cx="2647061" cy="301656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C6B9B5-AB5A-814B-AC84-CA607FE8A4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63" y="1667630"/>
              <a:ext cx="246620" cy="301657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7780BA-71CA-6F4B-A788-8FBD15A29DFF}"/>
              </a:ext>
            </a:extLst>
          </p:cNvPr>
          <p:cNvGrpSpPr/>
          <p:nvPr/>
        </p:nvGrpSpPr>
        <p:grpSpPr>
          <a:xfrm>
            <a:off x="3285014" y="1465019"/>
            <a:ext cx="1286986" cy="3022526"/>
            <a:chOff x="2793534" y="2167848"/>
            <a:chExt cx="1286986" cy="30225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98FF78-10FE-D147-98F3-140DDB3A27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2211" y="2167849"/>
              <a:ext cx="868309" cy="27414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2BF611-10A5-3B4F-8976-B69E45E19E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2908"/>
            <a:stretch/>
          </p:blipFill>
          <p:spPr>
            <a:xfrm>
              <a:off x="2793534" y="2167848"/>
              <a:ext cx="396685" cy="302252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E35D96-E39B-0E47-8657-A13CED434840}"/>
              </a:ext>
            </a:extLst>
          </p:cNvPr>
          <p:cNvGrpSpPr/>
          <p:nvPr/>
        </p:nvGrpSpPr>
        <p:grpSpPr>
          <a:xfrm>
            <a:off x="295560" y="4395703"/>
            <a:ext cx="4498551" cy="2229352"/>
            <a:chOff x="295560" y="4395703"/>
            <a:chExt cx="4498551" cy="22293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FCA4D9-672A-FE40-89D1-B1682FA3C6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3271" y="4481584"/>
              <a:ext cx="2180840" cy="195064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6ACC84-D27B-9649-A15D-8492AB179A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7725" y="4395703"/>
              <a:ext cx="1465546" cy="55351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957A169-DD2D-1141-87BB-918879C93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715" y="5964591"/>
              <a:ext cx="1974530" cy="66046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C67E1B6-CF1E-8F46-BCCE-EB3BF8C0406B}"/>
                </a:ext>
              </a:extLst>
            </p:cNvPr>
            <p:cNvSpPr txBox="1"/>
            <p:nvPr/>
          </p:nvSpPr>
          <p:spPr>
            <a:xfrm>
              <a:off x="295560" y="5343078"/>
              <a:ext cx="24805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TOR-FIE-PRC2 targets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15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2DAE6C2-9C0B-2244-B80B-92C853BFD472}"/>
              </a:ext>
            </a:extLst>
          </p:cNvPr>
          <p:cNvGrpSpPr/>
          <p:nvPr/>
        </p:nvGrpSpPr>
        <p:grpSpPr>
          <a:xfrm>
            <a:off x="779203" y="1409075"/>
            <a:ext cx="1830311" cy="5221645"/>
            <a:chOff x="716796" y="1023534"/>
            <a:chExt cx="2113491" cy="6011806"/>
          </a:xfrm>
        </p:grpSpPr>
        <p:pic>
          <p:nvPicPr>
            <p:cNvPr id="9" name="Picture 8" descr="Diagram&#10;&#10;Description automatically generated">
              <a:extLst>
                <a:ext uri="{FF2B5EF4-FFF2-40B4-BE49-F238E27FC236}">
                  <a16:creationId xmlns:a16="http://schemas.microsoft.com/office/drawing/2014/main" id="{A34646A3-0BDA-5940-8995-3CB091088D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483"/>
            <a:stretch/>
          </p:blipFill>
          <p:spPr>
            <a:xfrm>
              <a:off x="716796" y="1023534"/>
              <a:ext cx="2040139" cy="6011806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F3F35245-BB4D-6F46-B23D-D178C3067B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15"/>
            <a:stretch/>
          </p:blipFill>
          <p:spPr>
            <a:xfrm rot="16200000">
              <a:off x="1681090" y="2703560"/>
              <a:ext cx="1872723" cy="425670"/>
            </a:xfrm>
            <a:prstGeom prst="rect">
              <a:avLst/>
            </a:prstGeom>
          </p:spPr>
        </p:pic>
      </p:grp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86A29288-F8FC-5C4C-8FF4-8F79D3D3AD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97" b="-2485"/>
          <a:stretch/>
        </p:blipFill>
        <p:spPr>
          <a:xfrm>
            <a:off x="2897693" y="1409075"/>
            <a:ext cx="5609431" cy="339224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89759D0-D582-A44C-BED3-F7085257FAC8}"/>
              </a:ext>
            </a:extLst>
          </p:cNvPr>
          <p:cNvGrpSpPr/>
          <p:nvPr/>
        </p:nvGrpSpPr>
        <p:grpSpPr>
          <a:xfrm>
            <a:off x="3406783" y="4968081"/>
            <a:ext cx="4463054" cy="1569633"/>
            <a:chOff x="2926501" y="4850575"/>
            <a:chExt cx="5723157" cy="1888531"/>
          </a:xfrm>
        </p:grpSpPr>
        <p:pic>
          <p:nvPicPr>
            <p:cNvPr id="5" name="Picture 4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8C40C673-07E8-A045-86A4-C42E6CE9C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6501" y="4850575"/>
              <a:ext cx="2827283" cy="188853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23EC6B5-2440-0049-B8A5-6A532407B2BC}"/>
                </a:ext>
              </a:extLst>
            </p:cNvPr>
            <p:cNvGrpSpPr/>
            <p:nvPr/>
          </p:nvGrpSpPr>
          <p:grpSpPr>
            <a:xfrm>
              <a:off x="6094612" y="4949625"/>
              <a:ext cx="2555046" cy="1789481"/>
              <a:chOff x="4402587" y="5080751"/>
              <a:chExt cx="1375249" cy="944664"/>
            </a:xfrm>
          </p:grpSpPr>
          <p:pic>
            <p:nvPicPr>
              <p:cNvPr id="10" name="Picture 9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468345FE-E1D2-9D41-BE7B-76E3601CD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4"/>
              <a:stretch/>
            </p:blipFill>
            <p:spPr>
              <a:xfrm>
                <a:off x="4426639" y="5464175"/>
                <a:ext cx="1351197" cy="561240"/>
              </a:xfrm>
              <a:prstGeom prst="rect">
                <a:avLst/>
              </a:prstGeom>
            </p:spPr>
          </p:pic>
          <p:pic>
            <p:nvPicPr>
              <p:cNvPr id="12" name="Picture 11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A486A93E-B516-2C42-BF84-94F8BE811E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4"/>
              <a:stretch/>
            </p:blipFill>
            <p:spPr>
              <a:xfrm>
                <a:off x="4402587" y="5080751"/>
                <a:ext cx="1351197" cy="383424"/>
              </a:xfrm>
              <a:prstGeom prst="rect">
                <a:avLst/>
              </a:prstGeom>
            </p:spPr>
          </p:pic>
        </p:grp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5D9DCACA-B12E-9C83-B3BA-21DCF9D14AE5}"/>
              </a:ext>
            </a:extLst>
          </p:cNvPr>
          <p:cNvSpPr txBox="1">
            <a:spLocks/>
          </p:cNvSpPr>
          <p:nvPr/>
        </p:nvSpPr>
        <p:spPr>
          <a:xfrm>
            <a:off x="209170" y="99318"/>
            <a:ext cx="900451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TOR-FIE Signaling Is Central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Diverse Plant Developmental Programs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2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itle 1">
            <a:extLst>
              <a:ext uri="{FF2B5EF4-FFF2-40B4-BE49-F238E27FC236}">
                <a16:creationId xmlns:a16="http://schemas.microsoft.com/office/drawing/2014/main" id="{0711FD3A-42AA-5748-A449-35E0D347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09" y="0"/>
            <a:ext cx="5387581" cy="1143000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Working Model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E4DE32-2265-D040-9D65-CE8C7C925E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61" y="1378465"/>
            <a:ext cx="3648796" cy="477419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7813858-E3FD-8549-9006-B717DA37DD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"/>
          <a:stretch/>
        </p:blipFill>
        <p:spPr>
          <a:xfrm>
            <a:off x="4426857" y="1378465"/>
            <a:ext cx="3991428" cy="47741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0A4B9D8-683A-48D1-ED08-66AFF371D66E}"/>
              </a:ext>
            </a:extLst>
          </p:cNvPr>
          <p:cNvSpPr/>
          <p:nvPr/>
        </p:nvSpPr>
        <p:spPr>
          <a:xfrm>
            <a:off x="597942" y="1372611"/>
            <a:ext cx="429718" cy="4608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06CB6F-1413-9D86-3130-29C7A9934955}"/>
              </a:ext>
            </a:extLst>
          </p:cNvPr>
          <p:cNvSpPr/>
          <p:nvPr/>
        </p:nvSpPr>
        <p:spPr>
          <a:xfrm>
            <a:off x="6675027" y="6278020"/>
            <a:ext cx="2232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u="none" strike="noStrike" dirty="0">
                <a:solidFill>
                  <a:srgbClr val="121313"/>
                </a:solidFill>
                <a:effectLst/>
                <a:latin typeface="Arial" panose="020B0604020202020204" pitchFamily="34" charset="0"/>
              </a:rPr>
              <a:t>Ye et al., Nature </a:t>
            </a:r>
            <a:r>
              <a:rPr lang="en-US" sz="1600" b="1" i="1" dirty="0">
                <a:solidFill>
                  <a:srgbClr val="121313"/>
                </a:solidFill>
                <a:latin typeface="Arial" charset="0"/>
                <a:ea typeface="Arial" charset="0"/>
                <a:cs typeface="Arial" charset="0"/>
              </a:rPr>
              <a:t>2022</a:t>
            </a: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15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D2F222B-5BEE-2641-95B8-00C2DE945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52"/>
          <a:stretch/>
        </p:blipFill>
        <p:spPr>
          <a:xfrm>
            <a:off x="2184399" y="1534641"/>
            <a:ext cx="3084123" cy="16360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4D9738-1E30-2447-AD43-39D00C99B261}"/>
              </a:ext>
            </a:extLst>
          </p:cNvPr>
          <p:cNvSpPr txBox="1"/>
          <p:nvPr/>
        </p:nvSpPr>
        <p:spPr>
          <a:xfrm>
            <a:off x="5319323" y="1995163"/>
            <a:ext cx="29046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Vernalization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flowering induction by prolonged cold treatment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2E2206-47C7-F04F-B507-5B2A9F1C7007}"/>
              </a:ext>
            </a:extLst>
          </p:cNvPr>
          <p:cNvSpPr txBox="1"/>
          <p:nvPr/>
        </p:nvSpPr>
        <p:spPr>
          <a:xfrm>
            <a:off x="6131782" y="5607552"/>
            <a:ext cx="2691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Nucleation and spreading of H3K27me3 at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FLC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locus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DDFE9A-2011-0A45-92D2-2AE05642C4E9}"/>
              </a:ext>
            </a:extLst>
          </p:cNvPr>
          <p:cNvSpPr txBox="1"/>
          <p:nvPr/>
        </p:nvSpPr>
        <p:spPr>
          <a:xfrm>
            <a:off x="6031001" y="3903064"/>
            <a:ext cx="2806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Progressive and stable repression of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FLC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expression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2E5A3-7862-5A4E-94C4-28918E1F5D6B}"/>
              </a:ext>
            </a:extLst>
          </p:cNvPr>
          <p:cNvSpPr txBox="1"/>
          <p:nvPr/>
        </p:nvSpPr>
        <p:spPr>
          <a:xfrm>
            <a:off x="1151687" y="3360040"/>
            <a:ext cx="552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Flowering repressor: FLOWERING LOCUS C (FLC)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883256-7237-E940-BB78-D7A8696669C0}"/>
              </a:ext>
            </a:extLst>
          </p:cNvPr>
          <p:cNvGrpSpPr/>
          <p:nvPr/>
        </p:nvGrpSpPr>
        <p:grpSpPr>
          <a:xfrm>
            <a:off x="1356359" y="3673903"/>
            <a:ext cx="1704894" cy="3074196"/>
            <a:chOff x="1356359" y="3673903"/>
            <a:chExt cx="1704894" cy="307419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5A6436-CE70-7A4F-BCC4-AA2C05971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6359" y="5594050"/>
              <a:ext cx="1420063" cy="115404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40CB127-81E2-B848-B0B9-E80771A29E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1239" y="3945835"/>
              <a:ext cx="1420062" cy="155296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BBEBC3D-D6DB-384C-802D-A38F63E0DB27}"/>
                </a:ext>
              </a:extLst>
            </p:cNvPr>
            <p:cNvSpPr txBox="1"/>
            <p:nvPr/>
          </p:nvSpPr>
          <p:spPr>
            <a:xfrm>
              <a:off x="1520688" y="3673903"/>
              <a:ext cx="1540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Before cold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E63040-8FD5-0B45-A238-8FAD4125EA7A}"/>
              </a:ext>
            </a:extLst>
          </p:cNvPr>
          <p:cNvGrpSpPr/>
          <p:nvPr/>
        </p:nvGrpSpPr>
        <p:grpSpPr>
          <a:xfrm>
            <a:off x="2776421" y="3660087"/>
            <a:ext cx="2060393" cy="3088012"/>
            <a:chOff x="2776421" y="3660087"/>
            <a:chExt cx="2060393" cy="308801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0C5907-0019-8E48-A5E4-950DE490EED3}"/>
                </a:ext>
              </a:extLst>
            </p:cNvPr>
            <p:cNvSpPr txBox="1"/>
            <p:nvPr/>
          </p:nvSpPr>
          <p:spPr>
            <a:xfrm>
              <a:off x="3296249" y="3660087"/>
              <a:ext cx="1540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Cold exposure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A3FE39C-1183-414B-8E26-B51B21E41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1301" y="3945835"/>
              <a:ext cx="1105138" cy="15529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F49BB4B-5FFD-714D-9A2E-10E978AA1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6421" y="5594050"/>
              <a:ext cx="1110017" cy="115404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18E7EC-F3A9-B144-B2B2-35F6F9EC26CD}"/>
              </a:ext>
            </a:extLst>
          </p:cNvPr>
          <p:cNvGrpSpPr/>
          <p:nvPr/>
        </p:nvGrpSpPr>
        <p:grpSpPr>
          <a:xfrm>
            <a:off x="3886437" y="3945835"/>
            <a:ext cx="1110236" cy="2803232"/>
            <a:chOff x="3886437" y="3945835"/>
            <a:chExt cx="1110236" cy="280323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0964907-ECA8-7B44-8335-46BD5D7C6A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91535" y="3945835"/>
              <a:ext cx="1105138" cy="155296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56B55BB-8F01-8A4E-BF1B-0C2DED016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6437" y="5594050"/>
              <a:ext cx="1110235" cy="1154049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EB85612-3B71-6C41-BB21-E44430540C95}"/>
                </a:ext>
              </a:extLst>
            </p:cNvPr>
            <p:cNvSpPr/>
            <p:nvPr/>
          </p:nvSpPr>
          <p:spPr>
            <a:xfrm>
              <a:off x="3936062" y="6441290"/>
              <a:ext cx="1031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Nucleation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9900F7E-03C0-A948-82B6-44475814EB9C}"/>
              </a:ext>
            </a:extLst>
          </p:cNvPr>
          <p:cNvGrpSpPr/>
          <p:nvPr/>
        </p:nvGrpSpPr>
        <p:grpSpPr>
          <a:xfrm>
            <a:off x="4936953" y="3673903"/>
            <a:ext cx="1359420" cy="3074196"/>
            <a:chOff x="4936953" y="3673903"/>
            <a:chExt cx="1359420" cy="307419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0D2550-AC8B-364E-9D32-6E14A4F11A83}"/>
                </a:ext>
              </a:extLst>
            </p:cNvPr>
            <p:cNvSpPr txBox="1"/>
            <p:nvPr/>
          </p:nvSpPr>
          <p:spPr>
            <a:xfrm>
              <a:off x="5143832" y="3673903"/>
              <a:ext cx="1080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Post cold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BE4829-BBB8-2848-B9BB-31AEFAE70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21"/>
            <a:stretch/>
          </p:blipFill>
          <p:spPr>
            <a:xfrm>
              <a:off x="4996673" y="3945835"/>
              <a:ext cx="1130299" cy="155296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E672EA8-EB4D-C941-90D5-E5ABA648B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92"/>
            <a:stretch/>
          </p:blipFill>
          <p:spPr>
            <a:xfrm>
              <a:off x="4996672" y="5594050"/>
              <a:ext cx="1130300" cy="11540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3905FF-0EF3-794C-8AEB-075A2A41D622}"/>
                </a:ext>
              </a:extLst>
            </p:cNvPr>
            <p:cNvSpPr txBox="1"/>
            <p:nvPr/>
          </p:nvSpPr>
          <p:spPr>
            <a:xfrm>
              <a:off x="4936953" y="6440322"/>
              <a:ext cx="13594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Spreading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66C10A7-195C-614F-9DD9-C09BA318D03D}"/>
              </a:ext>
            </a:extLst>
          </p:cNvPr>
          <p:cNvSpPr/>
          <p:nvPr/>
        </p:nvSpPr>
        <p:spPr>
          <a:xfrm>
            <a:off x="300308" y="259898"/>
            <a:ext cx="87992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Vernalization Activates Floral Transition 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via H3K27me3-Mediated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FLC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Silencing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7B1A4-C2A5-6640-91DE-EA5859A65F20}"/>
              </a:ext>
            </a:extLst>
          </p:cNvPr>
          <p:cNvSpPr txBox="1"/>
          <p:nvPr/>
        </p:nvSpPr>
        <p:spPr>
          <a:xfrm>
            <a:off x="406887" y="630054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Dean</a:t>
            </a:r>
          </a:p>
        </p:txBody>
      </p:sp>
    </p:spTree>
    <p:extLst>
      <p:ext uri="{BB962C8B-B14F-4D97-AF65-F5344CB8AC3E}">
        <p14:creationId xmlns:p14="http://schemas.microsoft.com/office/powerpoint/2010/main" val="384336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9DE8325-A628-AE45-A426-F6F09236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00" y="7293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Vernalization Induces Glucose Accumulation and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Increases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Activity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313B2-AAF5-4B48-BEDA-BD5ECC6B1CE1}"/>
              </a:ext>
            </a:extLst>
          </p:cNvPr>
          <p:cNvSpPr txBox="1"/>
          <p:nvPr/>
        </p:nvSpPr>
        <p:spPr>
          <a:xfrm>
            <a:off x="716567" y="5375877"/>
            <a:ext cx="2776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NV, non-vernalization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V, vernalization days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postcold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days at 22°C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623B1C-3D6E-884F-ADD0-84D8461CE4BB}"/>
              </a:ext>
            </a:extLst>
          </p:cNvPr>
          <p:cNvCxnSpPr>
            <a:cxnSpLocks/>
          </p:cNvCxnSpPr>
          <p:nvPr/>
        </p:nvCxnSpPr>
        <p:spPr>
          <a:xfrm>
            <a:off x="1398297" y="2471672"/>
            <a:ext cx="0" cy="729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CABD33-F17D-B949-A252-78204EBDC226}"/>
              </a:ext>
            </a:extLst>
          </p:cNvPr>
          <p:cNvSpPr txBox="1"/>
          <p:nvPr/>
        </p:nvSpPr>
        <p:spPr>
          <a:xfrm>
            <a:off x="891915" y="2510729"/>
            <a:ext cx="6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5" name="Picture 4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DBD8910E-53FD-5F45-AEB2-293CCF0BE8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7980" y="1362169"/>
            <a:ext cx="1143150" cy="3913659"/>
          </a:xfrm>
          <a:prstGeom prst="rect">
            <a:avLst/>
          </a:prstGeom>
        </p:spPr>
      </p:pic>
      <p:pic>
        <p:nvPicPr>
          <p:cNvPr id="47" name="Picture 4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4E39861-C2FD-ED4C-B3E8-1A29923D9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350" y="1315985"/>
            <a:ext cx="1246715" cy="923330"/>
          </a:xfrm>
          <a:prstGeom prst="rect">
            <a:avLst/>
          </a:prstGeom>
        </p:spPr>
      </p:pic>
      <p:pic>
        <p:nvPicPr>
          <p:cNvPr id="49" name="Picture 48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E8632C6-E87D-5F4C-8722-2CFDA2FFE2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443" y="3404699"/>
            <a:ext cx="1180527" cy="1545144"/>
          </a:xfrm>
          <a:prstGeom prst="rect">
            <a:avLst/>
          </a:prstGeom>
        </p:spPr>
      </p:pic>
      <p:pic>
        <p:nvPicPr>
          <p:cNvPr id="52" name="Picture 51" descr="Diagram&#10;&#10;Description automatically generated">
            <a:extLst>
              <a:ext uri="{FF2B5EF4-FFF2-40B4-BE49-F238E27FC236}">
                <a16:creationId xmlns:a16="http://schemas.microsoft.com/office/drawing/2014/main" id="{639245F9-1D1E-C148-8478-810F0CA30C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9506" y="4031971"/>
            <a:ext cx="4567927" cy="22672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1850660-8998-FE40-B47D-76782D1D3623}"/>
              </a:ext>
            </a:extLst>
          </p:cNvPr>
          <p:cNvGrpSpPr/>
          <p:nvPr/>
        </p:nvGrpSpPr>
        <p:grpSpPr>
          <a:xfrm>
            <a:off x="4002824" y="1405162"/>
            <a:ext cx="3986685" cy="2650192"/>
            <a:chOff x="4002824" y="1405162"/>
            <a:chExt cx="3986685" cy="265019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B7FF79E-B66E-9249-8448-B7A19E0FEFFA}"/>
                </a:ext>
              </a:extLst>
            </p:cNvPr>
            <p:cNvSpPr/>
            <p:nvPr/>
          </p:nvSpPr>
          <p:spPr>
            <a:xfrm>
              <a:off x="4564613" y="2012954"/>
              <a:ext cx="454797" cy="16009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B5BE435-44E2-2541-A6EA-D05ADB28CFB4}"/>
                </a:ext>
              </a:extLst>
            </p:cNvPr>
            <p:cNvSpPr/>
            <p:nvPr/>
          </p:nvSpPr>
          <p:spPr>
            <a:xfrm>
              <a:off x="5019410" y="2013011"/>
              <a:ext cx="1901171" cy="1607426"/>
            </a:xfrm>
            <a:prstGeom prst="rect">
              <a:avLst/>
            </a:prstGeom>
            <a:solidFill>
              <a:srgbClr val="E0FFF9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26F59-B70F-9B47-8BD8-1D5C7283E1D8}"/>
                </a:ext>
              </a:extLst>
            </p:cNvPr>
            <p:cNvSpPr/>
            <p:nvPr/>
          </p:nvSpPr>
          <p:spPr>
            <a:xfrm flipH="1">
              <a:off x="6920581" y="2013011"/>
              <a:ext cx="496220" cy="1607426"/>
            </a:xfrm>
            <a:prstGeom prst="rect">
              <a:avLst/>
            </a:prstGeom>
            <a:solidFill>
              <a:srgbClr val="FFF09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3E69AB6-1AD7-5747-8AAC-6763DAC508F3}"/>
                </a:ext>
              </a:extLst>
            </p:cNvPr>
            <p:cNvGrpSpPr/>
            <p:nvPr/>
          </p:nvGrpSpPr>
          <p:grpSpPr>
            <a:xfrm>
              <a:off x="4002824" y="1405162"/>
              <a:ext cx="3986685" cy="2650192"/>
              <a:chOff x="4002824" y="1405162"/>
              <a:chExt cx="3986685" cy="265019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5A8EDE6-40E3-534A-9694-DC49F23F8B4B}"/>
                  </a:ext>
                </a:extLst>
              </p:cNvPr>
              <p:cNvSpPr txBox="1"/>
              <p:nvPr/>
            </p:nvSpPr>
            <p:spPr>
              <a:xfrm>
                <a:off x="4580694" y="3693418"/>
                <a:ext cx="648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NV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738A933-5829-DA4B-B7D8-CBC86A70E4DA}"/>
                  </a:ext>
                </a:extLst>
              </p:cNvPr>
              <p:cNvSpPr txBox="1"/>
              <p:nvPr/>
            </p:nvSpPr>
            <p:spPr>
              <a:xfrm>
                <a:off x="5019410" y="3714261"/>
                <a:ext cx="648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V5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027CAD3-4F13-2F4A-B838-B5B7642EBE5D}"/>
                  </a:ext>
                </a:extLst>
              </p:cNvPr>
              <p:cNvSpPr txBox="1"/>
              <p:nvPr/>
            </p:nvSpPr>
            <p:spPr>
              <a:xfrm>
                <a:off x="5496407" y="3714261"/>
                <a:ext cx="648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V10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887683-F3C3-D04B-A118-C7120D75CBCA}"/>
                  </a:ext>
                </a:extLst>
              </p:cNvPr>
              <p:cNvSpPr txBox="1"/>
              <p:nvPr/>
            </p:nvSpPr>
            <p:spPr>
              <a:xfrm>
                <a:off x="5989382" y="3716800"/>
                <a:ext cx="648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V20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EEE6316-DC40-6E4E-88C7-0461375B9EC9}"/>
                  </a:ext>
                </a:extLst>
              </p:cNvPr>
              <p:cNvSpPr txBox="1"/>
              <p:nvPr/>
            </p:nvSpPr>
            <p:spPr>
              <a:xfrm>
                <a:off x="6474042" y="3714261"/>
                <a:ext cx="6854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V30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D28A78-5B94-5746-81B2-12630A5885D8}"/>
                  </a:ext>
                </a:extLst>
              </p:cNvPr>
              <p:cNvSpPr txBox="1"/>
              <p:nvPr/>
            </p:nvSpPr>
            <p:spPr>
              <a:xfrm>
                <a:off x="6982934" y="3693418"/>
                <a:ext cx="64823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T5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FB460016-790C-6944-81C7-8A4FE84342AB}"/>
                  </a:ext>
                </a:extLst>
              </p:cNvPr>
              <p:cNvGrpSpPr/>
              <p:nvPr/>
            </p:nvGrpSpPr>
            <p:grpSpPr>
              <a:xfrm>
                <a:off x="4002824" y="1405162"/>
                <a:ext cx="3986685" cy="2294484"/>
                <a:chOff x="4002824" y="1405162"/>
                <a:chExt cx="3986685" cy="2294484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19CE8907-4360-5C44-B0BC-7448CEFB6E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56230" y="1405162"/>
                  <a:ext cx="3933279" cy="209449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A9DBAAD4-1852-4649-A79A-87FCF296A0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9080"/>
                <a:stretch/>
              </p:blipFill>
              <p:spPr>
                <a:xfrm>
                  <a:off x="4002824" y="1886847"/>
                  <a:ext cx="431361" cy="1812799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Picture 3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F9A9BBD-0D29-F349-9C3F-96A5A54AC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85417" y="2004360"/>
              <a:ext cx="2969155" cy="170863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F14F9F0-A49F-E94D-92EA-90E3A7131DAC}"/>
                </a:ext>
              </a:extLst>
            </p:cNvPr>
            <p:cNvSpPr txBox="1"/>
            <p:nvPr/>
          </p:nvSpPr>
          <p:spPr>
            <a:xfrm>
              <a:off x="4111022" y="1671393"/>
              <a:ext cx="1540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Before cold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80FC349-49F7-524C-82E1-5D858D86CE00}"/>
                </a:ext>
              </a:extLst>
            </p:cNvPr>
            <p:cNvSpPr txBox="1"/>
            <p:nvPr/>
          </p:nvSpPr>
          <p:spPr>
            <a:xfrm>
              <a:off x="5252588" y="1667678"/>
              <a:ext cx="15405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Cold exposure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28F797-46CC-4E4C-9FBD-EEB144339AFF}"/>
                </a:ext>
              </a:extLst>
            </p:cNvPr>
            <p:cNvSpPr txBox="1"/>
            <p:nvPr/>
          </p:nvSpPr>
          <p:spPr>
            <a:xfrm>
              <a:off x="6832725" y="1668725"/>
              <a:ext cx="108043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Post cold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994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3413-CE1B-EA45-800F-2E615609D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141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Repression of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FLC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during Vernalization Requires TOR Activity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F6472-6021-4E47-A445-5635B221D89D}"/>
              </a:ext>
            </a:extLst>
          </p:cNvPr>
          <p:cNvSpPr txBox="1"/>
          <p:nvPr/>
        </p:nvSpPr>
        <p:spPr>
          <a:xfrm>
            <a:off x="6499407" y="3278688"/>
            <a:ext cx="2417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NV, non-vernalized.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V, vernalization days.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C9C699-1923-A140-92BB-D377916272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5653" y="1260415"/>
            <a:ext cx="4383754" cy="27335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7A582B-A939-5B43-882A-D8A01D441DD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627" y="3977776"/>
            <a:ext cx="6055408" cy="273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21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6C9E7-42BC-B248-AF10-719CFDE4F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53" y="-10273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Facilitates H3K27me3 Enrichment at 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FLC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7261DA-7D8A-D085-225C-24D103670F59}"/>
              </a:ext>
            </a:extLst>
          </p:cNvPr>
          <p:cNvGrpSpPr/>
          <p:nvPr/>
        </p:nvGrpSpPr>
        <p:grpSpPr>
          <a:xfrm>
            <a:off x="1111846" y="1103005"/>
            <a:ext cx="2173644" cy="2199663"/>
            <a:chOff x="958740" y="1075734"/>
            <a:chExt cx="2173644" cy="21996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172660-7D2E-A743-CBE0-AC233AAF4B84}"/>
                </a:ext>
              </a:extLst>
            </p:cNvPr>
            <p:cNvSpPr txBox="1"/>
            <p:nvPr/>
          </p:nvSpPr>
          <p:spPr>
            <a:xfrm>
              <a:off x="1591819" y="1075734"/>
              <a:ext cx="1540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Before cold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EFEFA15-7CF0-7475-6FC0-0031657E7A47}"/>
                </a:ext>
              </a:extLst>
            </p:cNvPr>
            <p:cNvGrpSpPr/>
            <p:nvPr/>
          </p:nvGrpSpPr>
          <p:grpSpPr>
            <a:xfrm>
              <a:off x="958740" y="1418984"/>
              <a:ext cx="2173644" cy="1856413"/>
              <a:chOff x="958740" y="1418984"/>
              <a:chExt cx="2173644" cy="185641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A85F6B8-44DF-D565-AEA0-07F2B10C92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8740" y="1418984"/>
                <a:ext cx="2173644" cy="1856413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5CC317E7-235E-EFC5-9C9D-8A6368F8CB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32384" y="1467284"/>
                <a:ext cx="0" cy="17479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74A7D2-169C-065B-71DE-E5FE6BE87EA0}"/>
              </a:ext>
            </a:extLst>
          </p:cNvPr>
          <p:cNvGrpSpPr/>
          <p:nvPr/>
        </p:nvGrpSpPr>
        <p:grpSpPr>
          <a:xfrm>
            <a:off x="3947863" y="1075999"/>
            <a:ext cx="1715640" cy="2245243"/>
            <a:chOff x="3732499" y="1043818"/>
            <a:chExt cx="1715640" cy="22452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08C5C4-56E3-47EA-CBA5-ED46A394AE98}"/>
                </a:ext>
              </a:extLst>
            </p:cNvPr>
            <p:cNvSpPr txBox="1"/>
            <p:nvPr/>
          </p:nvSpPr>
          <p:spPr>
            <a:xfrm>
              <a:off x="3865731" y="1043818"/>
              <a:ext cx="154056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Cold exposure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547AEC3-9B18-3070-ADED-BE30327A7041}"/>
                </a:ext>
              </a:extLst>
            </p:cNvPr>
            <p:cNvGrpSpPr/>
            <p:nvPr/>
          </p:nvGrpSpPr>
          <p:grpSpPr>
            <a:xfrm>
              <a:off x="3732499" y="1432648"/>
              <a:ext cx="1715640" cy="1856413"/>
              <a:chOff x="3677477" y="1431718"/>
              <a:chExt cx="1715640" cy="1856413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B660AAF-67F2-C108-EFBB-867F339A21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647"/>
              <a:stretch/>
            </p:blipFill>
            <p:spPr>
              <a:xfrm>
                <a:off x="3677477" y="1431718"/>
                <a:ext cx="1715640" cy="1856413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F9BDE5-8137-D10B-6A3F-185108062928}"/>
                  </a:ext>
                </a:extLst>
              </p:cNvPr>
              <p:cNvSpPr/>
              <p:nvPr/>
            </p:nvSpPr>
            <p:spPr>
              <a:xfrm>
                <a:off x="3943638" y="2811356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Nucleation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0B7EB48-8D52-C523-721B-79D9B9038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7477" y="1438677"/>
                <a:ext cx="0" cy="17479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533F549-E41A-0298-2F63-464B03EDE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90415" y="1438677"/>
                <a:ext cx="0" cy="17479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BD2BB7-7157-5A4D-7C3D-03DC5C0AD9BB}"/>
              </a:ext>
            </a:extLst>
          </p:cNvPr>
          <p:cNvGrpSpPr/>
          <p:nvPr/>
        </p:nvGrpSpPr>
        <p:grpSpPr>
          <a:xfrm>
            <a:off x="6325878" y="1085741"/>
            <a:ext cx="1685997" cy="2210996"/>
            <a:chOff x="6172772" y="1058470"/>
            <a:chExt cx="1685997" cy="221099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486D78-4C5E-B04E-1E51-4C891E0704F7}"/>
                </a:ext>
              </a:extLst>
            </p:cNvPr>
            <p:cNvSpPr txBox="1"/>
            <p:nvPr/>
          </p:nvSpPr>
          <p:spPr>
            <a:xfrm>
              <a:off x="6521652" y="1058470"/>
              <a:ext cx="10804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Post cold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FF7ECC3-96BB-B89A-635C-FA0ABA3DAE49}"/>
                </a:ext>
              </a:extLst>
            </p:cNvPr>
            <p:cNvGrpSpPr/>
            <p:nvPr/>
          </p:nvGrpSpPr>
          <p:grpSpPr>
            <a:xfrm>
              <a:off x="6172772" y="1413053"/>
              <a:ext cx="1685997" cy="1856413"/>
              <a:chOff x="6877587" y="1552487"/>
              <a:chExt cx="1685997" cy="185641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975B0E61-FAF9-933A-5CB6-D082A2804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647"/>
              <a:stretch/>
            </p:blipFill>
            <p:spPr>
              <a:xfrm>
                <a:off x="6877587" y="1552487"/>
                <a:ext cx="1685996" cy="1856413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E603E48-C4A1-50F6-9603-A9831BA9B1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77587" y="1552487"/>
                <a:ext cx="0" cy="174795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B712AEC-D47B-C241-209D-B5AA8372FADD}"/>
                  </a:ext>
                </a:extLst>
              </p:cNvPr>
              <p:cNvSpPr txBox="1"/>
              <p:nvPr/>
            </p:nvSpPr>
            <p:spPr>
              <a:xfrm>
                <a:off x="6917140" y="2906065"/>
                <a:ext cx="16464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Spreading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E36870-D97E-3A25-7240-39DB10414CE5}"/>
              </a:ext>
            </a:extLst>
          </p:cNvPr>
          <p:cNvGrpSpPr/>
          <p:nvPr/>
        </p:nvGrpSpPr>
        <p:grpSpPr>
          <a:xfrm>
            <a:off x="1729335" y="1985868"/>
            <a:ext cx="773412" cy="328432"/>
            <a:chOff x="-1510535" y="2152830"/>
            <a:chExt cx="773412" cy="328432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2FA21EB-2F7C-C1CE-2C57-21330354C6AB}"/>
                </a:ext>
              </a:extLst>
            </p:cNvPr>
            <p:cNvCxnSpPr>
              <a:cxnSpLocks/>
            </p:cNvCxnSpPr>
            <p:nvPr/>
          </p:nvCxnSpPr>
          <p:spPr>
            <a:xfrm>
              <a:off x="-1280900" y="2152830"/>
              <a:ext cx="18437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000BA5C-00C4-2944-F36B-7E8D42E6E56A}"/>
                </a:ext>
              </a:extLst>
            </p:cNvPr>
            <p:cNvSpPr txBox="1"/>
            <p:nvPr/>
          </p:nvSpPr>
          <p:spPr>
            <a:xfrm>
              <a:off x="-1510535" y="2173485"/>
              <a:ext cx="77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FLC-1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6D7A57D-6772-670F-28FD-B2325CB1B1AB}"/>
              </a:ext>
            </a:extLst>
          </p:cNvPr>
          <p:cNvGrpSpPr/>
          <p:nvPr/>
        </p:nvGrpSpPr>
        <p:grpSpPr>
          <a:xfrm>
            <a:off x="2392564" y="2004156"/>
            <a:ext cx="773412" cy="312509"/>
            <a:chOff x="-630078" y="1791790"/>
            <a:chExt cx="773412" cy="31250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8DA1CE1-EE81-2F7E-4759-5D5E918103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36838" y="1791790"/>
              <a:ext cx="193466" cy="18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0C5FCB3-6534-41A4-946A-8086913DE5E5}"/>
                </a:ext>
              </a:extLst>
            </p:cNvPr>
            <p:cNvSpPr txBox="1"/>
            <p:nvPr/>
          </p:nvSpPr>
          <p:spPr>
            <a:xfrm>
              <a:off x="-630078" y="1796522"/>
              <a:ext cx="77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FLC-2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1A91076-6565-0B29-AB74-0173CC384184}"/>
              </a:ext>
            </a:extLst>
          </p:cNvPr>
          <p:cNvGrpSpPr/>
          <p:nvPr/>
        </p:nvGrpSpPr>
        <p:grpSpPr>
          <a:xfrm>
            <a:off x="4133800" y="1986532"/>
            <a:ext cx="773412" cy="328432"/>
            <a:chOff x="-1510535" y="2152830"/>
            <a:chExt cx="773412" cy="328432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7700F32-D7F2-F5E4-4B53-393E869C9BDE}"/>
                </a:ext>
              </a:extLst>
            </p:cNvPr>
            <p:cNvCxnSpPr>
              <a:cxnSpLocks/>
            </p:cNvCxnSpPr>
            <p:nvPr/>
          </p:nvCxnSpPr>
          <p:spPr>
            <a:xfrm>
              <a:off x="-1280900" y="2152830"/>
              <a:ext cx="18437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6B31ABA-0C0C-5D78-09FA-A266FD13D282}"/>
                </a:ext>
              </a:extLst>
            </p:cNvPr>
            <p:cNvSpPr txBox="1"/>
            <p:nvPr/>
          </p:nvSpPr>
          <p:spPr>
            <a:xfrm>
              <a:off x="-1510535" y="2173485"/>
              <a:ext cx="77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FLC-1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7056657-F5F9-63C5-D28B-66C499810256}"/>
              </a:ext>
            </a:extLst>
          </p:cNvPr>
          <p:cNvGrpSpPr/>
          <p:nvPr/>
        </p:nvGrpSpPr>
        <p:grpSpPr>
          <a:xfrm>
            <a:off x="4797029" y="2004820"/>
            <a:ext cx="773412" cy="312509"/>
            <a:chOff x="-630078" y="1791790"/>
            <a:chExt cx="773412" cy="312509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CAF2197-3E9C-722B-9A18-A8E6DF057B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36838" y="1791790"/>
              <a:ext cx="193466" cy="18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561EABD-FD7E-2099-BECF-C8BF4F8C27AB}"/>
                </a:ext>
              </a:extLst>
            </p:cNvPr>
            <p:cNvSpPr txBox="1"/>
            <p:nvPr/>
          </p:nvSpPr>
          <p:spPr>
            <a:xfrm>
              <a:off x="-630078" y="1796522"/>
              <a:ext cx="77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FLC-2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D661820-CD5F-E9AD-E1F8-5E82D5F5D194}"/>
              </a:ext>
            </a:extLst>
          </p:cNvPr>
          <p:cNvGrpSpPr/>
          <p:nvPr/>
        </p:nvGrpSpPr>
        <p:grpSpPr>
          <a:xfrm>
            <a:off x="6481173" y="1978757"/>
            <a:ext cx="773412" cy="328432"/>
            <a:chOff x="-1510535" y="2152830"/>
            <a:chExt cx="773412" cy="328432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67018A3-9389-3A58-4A79-4AAB2A25AF67}"/>
                </a:ext>
              </a:extLst>
            </p:cNvPr>
            <p:cNvCxnSpPr>
              <a:cxnSpLocks/>
            </p:cNvCxnSpPr>
            <p:nvPr/>
          </p:nvCxnSpPr>
          <p:spPr>
            <a:xfrm>
              <a:off x="-1280900" y="2152830"/>
              <a:ext cx="184377" cy="0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FB01C81-A815-4DE4-28E8-B96A73F496AD}"/>
                </a:ext>
              </a:extLst>
            </p:cNvPr>
            <p:cNvSpPr txBox="1"/>
            <p:nvPr/>
          </p:nvSpPr>
          <p:spPr>
            <a:xfrm>
              <a:off x="-1510535" y="2173485"/>
              <a:ext cx="77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FLC-1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CA08DA1-8ED5-4726-27BB-487659B61FF3}"/>
              </a:ext>
            </a:extLst>
          </p:cNvPr>
          <p:cNvGrpSpPr/>
          <p:nvPr/>
        </p:nvGrpSpPr>
        <p:grpSpPr>
          <a:xfrm>
            <a:off x="7144402" y="1997045"/>
            <a:ext cx="773412" cy="312509"/>
            <a:chOff x="-630078" y="1791790"/>
            <a:chExt cx="773412" cy="31250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627466-8C53-FB01-D67F-83CDFE81C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436838" y="1791790"/>
              <a:ext cx="193466" cy="183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C26E7D-990D-1570-2452-815079EF649D}"/>
                </a:ext>
              </a:extLst>
            </p:cNvPr>
            <p:cNvSpPr txBox="1"/>
            <p:nvPr/>
          </p:nvSpPr>
          <p:spPr>
            <a:xfrm>
              <a:off x="-630078" y="1796522"/>
              <a:ext cx="773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FLC-2</a:t>
              </a:r>
            </a:p>
          </p:txBody>
        </p:sp>
      </p:grpSp>
      <p:pic>
        <p:nvPicPr>
          <p:cNvPr id="50" name="Picture 49" descr="Diagram&#10;&#10;Description automatically generated">
            <a:extLst>
              <a:ext uri="{FF2B5EF4-FFF2-40B4-BE49-F238E27FC236}">
                <a16:creationId xmlns:a16="http://schemas.microsoft.com/office/drawing/2014/main" id="{F2C51464-7135-3CF6-599B-9B6D2236184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914" y="3923335"/>
            <a:ext cx="3857592" cy="1997983"/>
          </a:xfrm>
          <a:prstGeom prst="rect">
            <a:avLst/>
          </a:prstGeom>
        </p:spPr>
      </p:pic>
      <p:pic>
        <p:nvPicPr>
          <p:cNvPr id="51" name="Picture 50" descr="Diagram&#10;&#10;Description automatically generated">
            <a:extLst>
              <a:ext uri="{FF2B5EF4-FFF2-40B4-BE49-F238E27FC236}">
                <a16:creationId xmlns:a16="http://schemas.microsoft.com/office/drawing/2014/main" id="{E7D65CC1-8205-B46E-CECF-E9904BD65A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9596" y="4017495"/>
            <a:ext cx="3857592" cy="2005812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B927D95-853B-BADD-703C-91A48D5B56B1}"/>
              </a:ext>
            </a:extLst>
          </p:cNvPr>
          <p:cNvSpPr txBox="1"/>
          <p:nvPr/>
        </p:nvSpPr>
        <p:spPr>
          <a:xfrm>
            <a:off x="7337642" y="3272449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Dean</a:t>
            </a:r>
          </a:p>
        </p:txBody>
      </p:sp>
    </p:spTree>
    <p:extLst>
      <p:ext uri="{BB962C8B-B14F-4D97-AF65-F5344CB8AC3E}">
        <p14:creationId xmlns:p14="http://schemas.microsoft.com/office/powerpoint/2010/main" val="391594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DB742-162D-5C41-B489-E0326DB3D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06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Activity is Required to Promote Vernalization-mediated Flowering Transition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C123E-5658-0A4E-8DC8-457BAEE908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767" y="1872554"/>
            <a:ext cx="7471775" cy="277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428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33E1-D518-BA40-841D-EF0BA354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050" y="42749"/>
            <a:ext cx="8812060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Prolonged Cold-induced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FIE Phosphorylation is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Required for Vernalization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12BBE-F0F4-9042-BBC3-50DBE2275F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1414" y="4025008"/>
            <a:ext cx="7130762" cy="26497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C76BA6-2C3A-6A4B-BA29-A58BDA24AF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37" y="1611200"/>
            <a:ext cx="2270340" cy="53468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9C2C466-F328-104F-9AB8-0BFD47BBDA9B}"/>
              </a:ext>
            </a:extLst>
          </p:cNvPr>
          <p:cNvSpPr/>
          <p:nvPr/>
        </p:nvSpPr>
        <p:spPr>
          <a:xfrm>
            <a:off x="3436835" y="1611200"/>
            <a:ext cx="2270339" cy="5346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031B2D9-A6F3-FE47-994F-8F9CE38B17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34" y="2191650"/>
            <a:ext cx="2294499" cy="4936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3407B13-5122-9743-B248-150858A1168F}"/>
              </a:ext>
            </a:extLst>
          </p:cNvPr>
          <p:cNvSpPr/>
          <p:nvPr/>
        </p:nvSpPr>
        <p:spPr>
          <a:xfrm>
            <a:off x="3436834" y="2167968"/>
            <a:ext cx="2270339" cy="5346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4223DB-D157-8145-B49E-AEE2E0F271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6829" y="2778969"/>
            <a:ext cx="2270341" cy="4936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F5C020-63C5-9B4E-9C1D-C9AABF6E79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0991" y="3339972"/>
            <a:ext cx="2246179" cy="5172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3AEDC0C-3B72-E94F-8AFD-764E8561585E}"/>
              </a:ext>
            </a:extLst>
          </p:cNvPr>
          <p:cNvSpPr/>
          <p:nvPr/>
        </p:nvSpPr>
        <p:spPr>
          <a:xfrm>
            <a:off x="3436834" y="2761569"/>
            <a:ext cx="2270339" cy="5346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2A2719-4E68-ED48-A8F7-ACC138229F47}"/>
              </a:ext>
            </a:extLst>
          </p:cNvPr>
          <p:cNvSpPr/>
          <p:nvPr/>
        </p:nvSpPr>
        <p:spPr>
          <a:xfrm>
            <a:off x="3436833" y="3322572"/>
            <a:ext cx="2270339" cy="53468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52B45-8333-A447-9C9E-9EA6F180CF54}"/>
              </a:ext>
            </a:extLst>
          </p:cNvPr>
          <p:cNvSpPr txBox="1"/>
          <p:nvPr/>
        </p:nvSpPr>
        <p:spPr>
          <a:xfrm>
            <a:off x="3415809" y="1269623"/>
            <a:ext cx="23155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NV  V10  V20  V30  V40  T7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965CB0D-D8AA-5A45-963C-578ECD110190}"/>
              </a:ext>
            </a:extLst>
          </p:cNvPr>
          <p:cNvSpPr txBox="1"/>
          <p:nvPr/>
        </p:nvSpPr>
        <p:spPr>
          <a:xfrm>
            <a:off x="5809807" y="2879578"/>
            <a:ext cx="6873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49ADE4-058F-664E-936E-D418D5F0055C}"/>
              </a:ext>
            </a:extLst>
          </p:cNvPr>
          <p:cNvSpPr txBox="1"/>
          <p:nvPr/>
        </p:nvSpPr>
        <p:spPr>
          <a:xfrm>
            <a:off x="5780904" y="3443974"/>
            <a:ext cx="9122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Tubulin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11295D-3174-424C-88BD-6ACEC6BF9B26}"/>
              </a:ext>
            </a:extLst>
          </p:cNvPr>
          <p:cNvSpPr txBox="1"/>
          <p:nvPr/>
        </p:nvSpPr>
        <p:spPr>
          <a:xfrm>
            <a:off x="5780904" y="2330505"/>
            <a:ext cx="6873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FLAG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AC80E4-8FF9-DB43-BD57-244A95E4C767}"/>
              </a:ext>
            </a:extLst>
          </p:cNvPr>
          <p:cNvSpPr txBox="1"/>
          <p:nvPr/>
        </p:nvSpPr>
        <p:spPr>
          <a:xfrm>
            <a:off x="5731333" y="1725252"/>
            <a:ext cx="10471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FIE-pS14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E93102-F144-F947-B4D8-E1DBFD9A036C}"/>
              </a:ext>
            </a:extLst>
          </p:cNvPr>
          <p:cNvSpPr txBox="1"/>
          <p:nvPr/>
        </p:nvSpPr>
        <p:spPr>
          <a:xfrm rot="16200000">
            <a:off x="2774362" y="1960468"/>
            <a:ext cx="8272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FLAG-IP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D1663E-7AD6-C34B-B92B-F16BA17FF49F}"/>
              </a:ext>
            </a:extLst>
          </p:cNvPr>
          <p:cNvCxnSpPr>
            <a:cxnSpLocks/>
          </p:cNvCxnSpPr>
          <p:nvPr/>
        </p:nvCxnSpPr>
        <p:spPr>
          <a:xfrm>
            <a:off x="3363100" y="1757602"/>
            <a:ext cx="0" cy="820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D0ABE7A-30B9-7643-8883-15CD039C3B6F}"/>
              </a:ext>
            </a:extLst>
          </p:cNvPr>
          <p:cNvSpPr txBox="1"/>
          <p:nvPr/>
        </p:nvSpPr>
        <p:spPr>
          <a:xfrm rot="16200000">
            <a:off x="2641214" y="3150062"/>
            <a:ext cx="10935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Total extract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3A3618-F42B-F646-A402-9483CA415F2E}"/>
              </a:ext>
            </a:extLst>
          </p:cNvPr>
          <p:cNvCxnSpPr>
            <a:cxnSpLocks/>
          </p:cNvCxnSpPr>
          <p:nvPr/>
        </p:nvCxnSpPr>
        <p:spPr>
          <a:xfrm>
            <a:off x="3363100" y="2912206"/>
            <a:ext cx="0" cy="82073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513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01" y="41600"/>
            <a:ext cx="5387581" cy="1143000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862" y="1085832"/>
            <a:ext cx="6658338" cy="519218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TOR is a specific and direct regulator of global levels of H3K27me3.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TOR interacts with and phosphorylates FIE subunit of PRC2.</a:t>
            </a: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2000" dirty="0">
              <a:solidFill>
                <a:schemeClr val="bg1">
                  <a:lumMod val="8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Arial" charset="0"/>
                <a:ea typeface="Arial" charset="0"/>
                <a:cs typeface="Arial" charset="0"/>
              </a:rPr>
              <a:t>TOR-phosphorylated FIE is nuclear-localized and regulates diverse developmental programs.</a:t>
            </a:r>
          </a:p>
          <a:p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Glucose-TOR signaling controls vernalization-mediated flowering transition by phosphorylating FIE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F5255-494C-4544-A4AD-25D5149CEE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4788" y="1609981"/>
            <a:ext cx="2419212" cy="4162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7460B75-A376-B2CE-2BFC-109BC3AB4B58}"/>
              </a:ext>
            </a:extLst>
          </p:cNvPr>
          <p:cNvSpPr/>
          <p:nvPr/>
        </p:nvSpPr>
        <p:spPr>
          <a:xfrm>
            <a:off x="6675027" y="6278020"/>
            <a:ext cx="2232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u="none" strike="noStrike" dirty="0">
                <a:solidFill>
                  <a:srgbClr val="121313"/>
                </a:solidFill>
                <a:effectLst/>
                <a:latin typeface="Arial" panose="020B0604020202020204" pitchFamily="34" charset="0"/>
              </a:rPr>
              <a:t>Ye et al., Nature </a:t>
            </a:r>
            <a:r>
              <a:rPr lang="en-US" sz="1600" b="1" i="1" dirty="0">
                <a:solidFill>
                  <a:srgbClr val="121313"/>
                </a:solidFill>
                <a:latin typeface="Arial" charset="0"/>
                <a:ea typeface="Arial" charset="0"/>
                <a:cs typeface="Arial" charset="0"/>
              </a:rPr>
              <a:t>2022</a:t>
            </a: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35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D98FA3CC-FCDD-4448-995D-14ECB3A31D50}"/>
              </a:ext>
            </a:extLst>
          </p:cNvPr>
          <p:cNvSpPr txBox="1"/>
          <p:nvPr/>
        </p:nvSpPr>
        <p:spPr>
          <a:xfrm>
            <a:off x="87797" y="2704456"/>
            <a:ext cx="151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TOR complex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565E42-1293-8645-B798-60BC921A24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188" y="1652763"/>
            <a:ext cx="4825987" cy="3114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C2B125-75DF-7D4D-9317-224A689F9B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473" b="-2457"/>
          <a:stretch/>
        </p:blipFill>
        <p:spPr>
          <a:xfrm>
            <a:off x="347879" y="4097967"/>
            <a:ext cx="4255739" cy="200753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18C7B24-95A5-0B4B-9155-9A8B701EF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0149" y="3628188"/>
            <a:ext cx="1403598" cy="1529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C5AEF5-F1DA-CF43-B3F9-6263E558AA6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8261" y="1680348"/>
            <a:ext cx="4255739" cy="4134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3DD338-4086-F6CA-BA08-4A27BD3B2CA6}"/>
              </a:ext>
            </a:extLst>
          </p:cNvPr>
          <p:cNvSpPr txBox="1"/>
          <p:nvPr/>
        </p:nvSpPr>
        <p:spPr>
          <a:xfrm>
            <a:off x="243188" y="298276"/>
            <a:ext cx="8767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TOR Signaling Network &amp; Plant Development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66D93C-09D2-780F-F8D5-61FFFFA5049E}"/>
              </a:ext>
            </a:extLst>
          </p:cNvPr>
          <p:cNvSpPr/>
          <p:nvPr/>
        </p:nvSpPr>
        <p:spPr>
          <a:xfrm>
            <a:off x="5964364" y="5936228"/>
            <a:ext cx="29466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u="none" strike="noStrike" dirty="0">
                <a:solidFill>
                  <a:srgbClr val="121313"/>
                </a:solidFill>
                <a:effectLst/>
                <a:latin typeface="Arial" panose="020B0604020202020204" pitchFamily="34" charset="0"/>
              </a:rPr>
              <a:t>Shi et al., </a:t>
            </a:r>
            <a:r>
              <a:rPr lang="en-US" sz="1600" b="1" i="1" dirty="0">
                <a:solidFill>
                  <a:srgbClr val="121313"/>
                </a:solidFill>
                <a:latin typeface="Arial" charset="0"/>
                <a:ea typeface="Arial" charset="0"/>
                <a:cs typeface="Arial" charset="0"/>
              </a:rPr>
              <a:t>Development 2018</a:t>
            </a:r>
            <a:endParaRPr lang="en-US" sz="1600" b="1" i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3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17DF25-9E7B-A34D-9078-15E5D62F46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027" y="5349708"/>
            <a:ext cx="1260273" cy="1112625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E35F88B-A88E-814E-956A-DADC6341AE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602" y="1012880"/>
            <a:ext cx="5384571" cy="35897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71E0265-C4E0-0748-B515-BB1A37139856}"/>
              </a:ext>
            </a:extLst>
          </p:cNvPr>
          <p:cNvSpPr/>
          <p:nvPr/>
        </p:nvSpPr>
        <p:spPr>
          <a:xfrm>
            <a:off x="3297402" y="151350"/>
            <a:ext cx="33618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Acknowledgement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22B322-4313-0372-9F13-6C96970B1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332" y="1012880"/>
            <a:ext cx="1635094" cy="2234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 Sheen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Hao Du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Lin Shi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Yue Wu</a:t>
            </a:r>
          </a:p>
          <a:p>
            <a:pPr marL="0" indent="0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Jinwoo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Shin</a:t>
            </a:r>
          </a:p>
          <a:p>
            <a:pPr marL="0" indent="0">
              <a:buNone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Odiel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Liu 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Jenifer Bush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@MGH/HMS</a:t>
            </a:r>
          </a:p>
          <a:p>
            <a:pPr marL="0" indent="0">
              <a:buNone/>
            </a:pPr>
            <a:endParaRPr 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CEB64E-E605-F17C-468A-8738631CE5CF}"/>
              </a:ext>
            </a:extLst>
          </p:cNvPr>
          <p:cNvSpPr/>
          <p:nvPr/>
        </p:nvSpPr>
        <p:spPr>
          <a:xfrm>
            <a:off x="838677" y="4002429"/>
            <a:ext cx="18279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 Xu</a:t>
            </a:r>
          </a:p>
          <a:p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Yijing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Zhang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Meiyue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Wang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@CEMPS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B3BDB1-D9F7-69E2-C0F8-72960F86B146}"/>
              </a:ext>
            </a:extLst>
          </p:cNvPr>
          <p:cNvSpPr/>
          <p:nvPr/>
        </p:nvSpPr>
        <p:spPr>
          <a:xfrm>
            <a:off x="763332" y="5349708"/>
            <a:ext cx="1978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Sixue</a:t>
            </a:r>
            <a:r>
              <a:rPr lang="en-GB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Shweta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Chhajed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Koh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@U Florida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CA3C59-B8B3-313C-E5CC-B5841B3B1AA1}"/>
              </a:ext>
            </a:extLst>
          </p:cNvPr>
          <p:cNvSpPr/>
          <p:nvPr/>
        </p:nvSpPr>
        <p:spPr>
          <a:xfrm>
            <a:off x="4978311" y="5072709"/>
            <a:ext cx="3625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Christian Meyer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Albrecht von Arnim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Shu-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Hsing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Wu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Jake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Brunkard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&amp; Regina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Scarpin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Caroline Dean</a:t>
            </a:r>
          </a:p>
        </p:txBody>
      </p:sp>
    </p:spTree>
    <p:extLst>
      <p:ext uri="{BB962C8B-B14F-4D97-AF65-F5344CB8AC3E}">
        <p14:creationId xmlns:p14="http://schemas.microsoft.com/office/powerpoint/2010/main" val="3432250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BD4CA36-64A2-5A46-AF94-A35EE1EDE2C0}"/>
              </a:ext>
            </a:extLst>
          </p:cNvPr>
          <p:cNvGrpSpPr/>
          <p:nvPr/>
        </p:nvGrpSpPr>
        <p:grpSpPr>
          <a:xfrm>
            <a:off x="5316123" y="1449772"/>
            <a:ext cx="3020187" cy="4394360"/>
            <a:chOff x="5744673" y="1667594"/>
            <a:chExt cx="3020187" cy="43943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1361" y="4974441"/>
              <a:ext cx="1575233" cy="108751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C0CCE3-CA92-F748-AAF9-1359863F7317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1362" y="3878738"/>
              <a:ext cx="1603498" cy="108751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C9955C0-80B0-8A42-BEEA-BD04AC196ACA}"/>
                </a:ext>
              </a:extLst>
            </p:cNvPr>
            <p:cNvGrpSpPr/>
            <p:nvPr/>
          </p:nvGrpSpPr>
          <p:grpSpPr>
            <a:xfrm>
              <a:off x="7113384" y="1667594"/>
              <a:ext cx="1593125" cy="2151988"/>
              <a:chOff x="7352178" y="674519"/>
              <a:chExt cx="1593125" cy="2151988"/>
            </a:xfrm>
          </p:grpSpPr>
          <p:pic>
            <p:nvPicPr>
              <p:cNvPr id="15" name="Picture 14" descr="A close up of a plant&#10;&#10;Description automatically generated">
                <a:extLst>
                  <a:ext uri="{FF2B5EF4-FFF2-40B4-BE49-F238E27FC236}">
                    <a16:creationId xmlns:a16="http://schemas.microsoft.com/office/drawing/2014/main" id="{7AE9A9AF-962A-0E4C-9EFA-81C8B4406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268144">
                <a:off x="7686994" y="862315"/>
                <a:ext cx="1221422" cy="1868492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811BDE-9E12-1F43-8967-EA8A39AD0706}"/>
                  </a:ext>
                </a:extLst>
              </p:cNvPr>
              <p:cNvSpPr txBox="1"/>
              <p:nvPr/>
            </p:nvSpPr>
            <p:spPr>
              <a:xfrm>
                <a:off x="7352178" y="674519"/>
                <a:ext cx="1593125" cy="2151988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208CF6-D85D-C94A-AED0-89E0B1E13D24}"/>
                </a:ext>
              </a:extLst>
            </p:cNvPr>
            <p:cNvSpPr txBox="1"/>
            <p:nvPr/>
          </p:nvSpPr>
          <p:spPr>
            <a:xfrm>
              <a:off x="5744673" y="2131013"/>
              <a:ext cx="1646526" cy="3693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WT</a:t>
              </a: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PRC2 mutants</a:t>
              </a:r>
            </a:p>
            <a:p>
              <a:pPr algn="ctr"/>
              <a:r>
                <a:rPr lang="en-US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clf,swn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i="1" dirty="0">
                  <a:latin typeface="Arial" panose="020B0604020202020204" pitchFamily="34" charset="0"/>
                  <a:cs typeface="Arial" panose="020B0604020202020204" pitchFamily="34" charset="0"/>
                </a:rPr>
                <a:t>fie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FD6E1F1-3780-364D-B8B2-A53E64B9ABAE}"/>
              </a:ext>
            </a:extLst>
          </p:cNvPr>
          <p:cNvSpPr/>
          <p:nvPr/>
        </p:nvSpPr>
        <p:spPr>
          <a:xfrm>
            <a:off x="425781" y="242899"/>
            <a:ext cx="81156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PRC2 Mediates Cell Differentiation and Developmental Transitions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0C1319-5167-F94F-965C-C7191C4FA9CD}"/>
              </a:ext>
            </a:extLst>
          </p:cNvPr>
          <p:cNvSpPr txBox="1"/>
          <p:nvPr/>
        </p:nvSpPr>
        <p:spPr>
          <a:xfrm>
            <a:off x="1040902" y="5527016"/>
            <a:ext cx="487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Polycomb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repressive complex 2 (PRC2)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F709F67-21BA-9947-B2CA-5ECD8B23EF2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36" y="1759072"/>
            <a:ext cx="4340875" cy="38337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004A11-3554-E901-C4B3-A6488F01A926}"/>
              </a:ext>
            </a:extLst>
          </p:cNvPr>
          <p:cNvSpPr/>
          <p:nvPr/>
        </p:nvSpPr>
        <p:spPr>
          <a:xfrm>
            <a:off x="6139386" y="6014918"/>
            <a:ext cx="24705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Chanvivattana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b="1" i="1" dirty="0">
                <a:solidFill>
                  <a:srgbClr val="12131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D2004</a:t>
            </a:r>
            <a:endParaRPr lang="en-US" sz="1400" b="1" i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856438-369A-CFA3-41ED-49C7623E09B6}"/>
              </a:ext>
            </a:extLst>
          </p:cNvPr>
          <p:cNvSpPr/>
          <p:nvPr/>
        </p:nvSpPr>
        <p:spPr>
          <a:xfrm>
            <a:off x="6152576" y="6342023"/>
            <a:ext cx="23401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Bouyer</a:t>
            </a:r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en-US" sz="1400" b="1" i="1" dirty="0">
                <a:solidFill>
                  <a:srgbClr val="121313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PLOSg2011</a:t>
            </a:r>
            <a:endParaRPr lang="en-US" sz="1400" b="1" i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val 101">
            <a:extLst>
              <a:ext uri="{FF2B5EF4-FFF2-40B4-BE49-F238E27FC236}">
                <a16:creationId xmlns:a16="http://schemas.microsoft.com/office/drawing/2014/main" id="{D4618C4A-D76B-8443-A4D4-B4A2FF5E6F8C}"/>
              </a:ext>
            </a:extLst>
          </p:cNvPr>
          <p:cNvSpPr/>
          <p:nvPr/>
        </p:nvSpPr>
        <p:spPr>
          <a:xfrm>
            <a:off x="4388426" y="1226147"/>
            <a:ext cx="669026" cy="403674"/>
          </a:xfrm>
          <a:prstGeom prst="ellipse">
            <a:avLst/>
          </a:prstGeom>
          <a:gradFill flip="none" rotWithShape="1">
            <a:gsLst>
              <a:gs pos="11000">
                <a:srgbClr val="FFFFFF"/>
              </a:gs>
              <a:gs pos="100000">
                <a:srgbClr val="C3C5C7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18299DBD-D1E7-8944-99C9-FC7A1AB6147F}"/>
              </a:ext>
            </a:extLst>
          </p:cNvPr>
          <p:cNvSpPr/>
          <p:nvPr/>
        </p:nvSpPr>
        <p:spPr>
          <a:xfrm>
            <a:off x="4431681" y="1921952"/>
            <a:ext cx="607288" cy="426327"/>
          </a:xfrm>
          <a:prstGeom prst="ellipse">
            <a:avLst/>
          </a:prstGeom>
          <a:gradFill flip="none" rotWithShape="1">
            <a:gsLst>
              <a:gs pos="11000">
                <a:srgbClr val="FFFFFF"/>
              </a:gs>
              <a:gs pos="100000">
                <a:srgbClr val="BADDB3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125FD6-FCCA-2F4B-AFB9-F4AD67CDEA04}"/>
              </a:ext>
            </a:extLst>
          </p:cNvPr>
          <p:cNvSpPr/>
          <p:nvPr/>
        </p:nvSpPr>
        <p:spPr>
          <a:xfrm>
            <a:off x="762101" y="5841789"/>
            <a:ext cx="7995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TOR signaling regulate H3K27me3 dynamics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plant development?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D24951-36C7-C346-BB46-20AEFFA253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9287" y="3870236"/>
            <a:ext cx="4333701" cy="1337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F1682E-A8F9-3145-A3C4-4ECFB7BE7865}"/>
              </a:ext>
            </a:extLst>
          </p:cNvPr>
          <p:cNvSpPr txBox="1"/>
          <p:nvPr/>
        </p:nvSpPr>
        <p:spPr>
          <a:xfrm>
            <a:off x="4089367" y="526554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Drosophila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D81B6C-99EF-8840-BB1C-26B151B1BBF8}"/>
              </a:ext>
            </a:extLst>
          </p:cNvPr>
          <p:cNvSpPr txBox="1"/>
          <p:nvPr/>
        </p:nvSpPr>
        <p:spPr>
          <a:xfrm>
            <a:off x="6695518" y="5247807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Mammals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2FDD4-D513-2448-AF60-397D7DBF8557}"/>
              </a:ext>
            </a:extLst>
          </p:cNvPr>
          <p:cNvSpPr txBox="1"/>
          <p:nvPr/>
        </p:nvSpPr>
        <p:spPr>
          <a:xfrm>
            <a:off x="1515885" y="520725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Arabidopsis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D794090-504E-2A4A-B696-5F4A509CB6CA}"/>
              </a:ext>
            </a:extLst>
          </p:cNvPr>
          <p:cNvCxnSpPr>
            <a:cxnSpLocks noChangeAspect="1"/>
          </p:cNvCxnSpPr>
          <p:nvPr/>
        </p:nvCxnSpPr>
        <p:spPr>
          <a:xfrm>
            <a:off x="5563629" y="-1369908"/>
            <a:ext cx="0" cy="360044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DA2AD60A-D549-3748-8B12-821296EA8D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8318" y="3879417"/>
            <a:ext cx="1869213" cy="1246886"/>
          </a:xfrm>
          <a:prstGeom prst="rect">
            <a:avLst/>
          </a:prstGeom>
        </p:spPr>
      </p:pic>
      <p:sp>
        <p:nvSpPr>
          <p:cNvPr id="98" name="Oval 97">
            <a:extLst>
              <a:ext uri="{FF2B5EF4-FFF2-40B4-BE49-F238E27FC236}">
                <a16:creationId xmlns:a16="http://schemas.microsoft.com/office/drawing/2014/main" id="{E2FA4F59-9331-8541-8B42-E2FA6FEF1CB3}"/>
              </a:ext>
            </a:extLst>
          </p:cNvPr>
          <p:cNvSpPr/>
          <p:nvPr/>
        </p:nvSpPr>
        <p:spPr>
          <a:xfrm>
            <a:off x="3927698" y="1413102"/>
            <a:ext cx="832010" cy="650350"/>
          </a:xfrm>
          <a:prstGeom prst="ellipse">
            <a:avLst/>
          </a:prstGeom>
          <a:gradFill flip="none" rotWithShape="1">
            <a:gsLst>
              <a:gs pos="11000">
                <a:srgbClr val="FFFFFF"/>
              </a:gs>
              <a:gs pos="100000">
                <a:srgbClr val="F8A27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1B5B3A2-2C96-0E4E-9A97-38F1B2A81474}"/>
              </a:ext>
            </a:extLst>
          </p:cNvPr>
          <p:cNvSpPr/>
          <p:nvPr/>
        </p:nvSpPr>
        <p:spPr>
          <a:xfrm>
            <a:off x="4653288" y="1428244"/>
            <a:ext cx="832010" cy="650350"/>
          </a:xfrm>
          <a:prstGeom prst="ellipse">
            <a:avLst/>
          </a:prstGeom>
          <a:gradFill flip="none" rotWithShape="1">
            <a:gsLst>
              <a:gs pos="8000">
                <a:srgbClr val="FFFFFF"/>
              </a:gs>
              <a:gs pos="100000">
                <a:srgbClr val="7C8FC8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79E2D0F-1443-004A-9E0A-AB4BF7FDFDA3}"/>
              </a:ext>
            </a:extLst>
          </p:cNvPr>
          <p:cNvSpPr txBox="1"/>
          <p:nvPr/>
        </p:nvSpPr>
        <p:spPr>
          <a:xfrm rot="10800000" flipV="1">
            <a:off x="4028067" y="1412600"/>
            <a:ext cx="1389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PRC2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Picture 135" descr="A picture containing text&#10;&#10;Description automatically generated">
            <a:extLst>
              <a:ext uri="{FF2B5EF4-FFF2-40B4-BE49-F238E27FC236}">
                <a16:creationId xmlns:a16="http://schemas.microsoft.com/office/drawing/2014/main" id="{B1DD94A5-041D-A44C-9F5F-192C5F004E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6632" y="1753419"/>
            <a:ext cx="4533312" cy="21582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4C657C-6BEC-CB48-BDAE-015E70C09B6C}"/>
              </a:ext>
            </a:extLst>
          </p:cNvPr>
          <p:cNvSpPr/>
          <p:nvPr/>
        </p:nvSpPr>
        <p:spPr>
          <a:xfrm>
            <a:off x="608332" y="225730"/>
            <a:ext cx="82292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PRC2 Catalyzes the Deposition of H3K27me3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FA2A33-F3D7-4C43-97E3-9E47B9AA0B94}"/>
              </a:ext>
            </a:extLst>
          </p:cNvPr>
          <p:cNvSpPr txBox="1"/>
          <p:nvPr/>
        </p:nvSpPr>
        <p:spPr>
          <a:xfrm>
            <a:off x="6650458" y="1811949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Regulatory genes</a:t>
            </a:r>
          </a:p>
        </p:txBody>
      </p:sp>
    </p:spTree>
    <p:extLst>
      <p:ext uri="{BB962C8B-B14F-4D97-AF65-F5344CB8AC3E}">
        <p14:creationId xmlns:p14="http://schemas.microsoft.com/office/powerpoint/2010/main" val="3901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D805C25-7465-0749-9B5A-7A823C1019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933" y="1474807"/>
            <a:ext cx="5370283" cy="5194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79E53D-D9B2-694D-A684-AD3E766FCA69}"/>
              </a:ext>
            </a:extLst>
          </p:cNvPr>
          <p:cNvSpPr txBox="1"/>
          <p:nvPr/>
        </p:nvSpPr>
        <p:spPr>
          <a:xfrm>
            <a:off x="5990510" y="3344859"/>
            <a:ext cx="302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DNA replication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1D2E1-2217-E144-A609-34ABEEAF08DB}"/>
              </a:ext>
            </a:extLst>
          </p:cNvPr>
          <p:cNvSpPr txBox="1"/>
          <p:nvPr/>
        </p:nvSpPr>
        <p:spPr>
          <a:xfrm>
            <a:off x="6033021" y="4318168"/>
            <a:ext cx="2665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pS6K1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TOR activation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translational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371F55-2F0D-E145-83DA-EE6A5B0B4588}"/>
              </a:ext>
            </a:extLst>
          </p:cNvPr>
          <p:cNvSpPr txBox="1"/>
          <p:nvPr/>
        </p:nvSpPr>
        <p:spPr>
          <a:xfrm>
            <a:off x="5910216" y="1779799"/>
            <a:ext cx="3004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Torin2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ATP-competitive TOR inhibitor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E807C-CEDE-4A4C-9F54-5AC581266450}"/>
              </a:ext>
            </a:extLst>
          </p:cNvPr>
          <p:cNvSpPr txBox="1"/>
          <p:nvPr/>
        </p:nvSpPr>
        <p:spPr>
          <a:xfrm>
            <a:off x="6033021" y="5537699"/>
            <a:ext cx="26659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H3K27me3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epigenetic mark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 silencing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developmental transition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E4920-10CC-8B4B-97BA-379D5AB796E5}"/>
              </a:ext>
            </a:extLst>
          </p:cNvPr>
          <p:cNvSpPr txBox="1"/>
          <p:nvPr/>
        </p:nvSpPr>
        <p:spPr>
          <a:xfrm>
            <a:off x="5910216" y="2522819"/>
            <a:ext cx="3004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tor-es</a:t>
            </a:r>
          </a:p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inducible null mutant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C5EB0A-FFC7-FB40-8BB3-464816C7D101}"/>
              </a:ext>
            </a:extLst>
          </p:cNvPr>
          <p:cNvSpPr/>
          <p:nvPr/>
        </p:nvSpPr>
        <p:spPr>
          <a:xfrm>
            <a:off x="647653" y="188893"/>
            <a:ext cx="78486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Distinct TOR Activity Thresholds </a:t>
            </a:r>
          </a:p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Regulate H3K27me3 and Plant Development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263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E345105-E1E9-BA4C-98B2-6DE71585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1480" y="-39945"/>
            <a:ext cx="9586959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Specifically Modulates Global H3K27me3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0F9D39-7CDC-F243-8238-66EFC6AC25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83" y="1260372"/>
            <a:ext cx="3016648" cy="49236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9B34E6-1B7B-2A48-A7D7-C3A998E3139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500" y="1181713"/>
            <a:ext cx="3429620" cy="5080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2969C8-4F7D-8342-5138-5833765BADE1}"/>
              </a:ext>
            </a:extLst>
          </p:cNvPr>
          <p:cNvSpPr txBox="1"/>
          <p:nvPr/>
        </p:nvSpPr>
        <p:spPr>
          <a:xfrm>
            <a:off x="1568208" y="607796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Immunoblot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BA307-15B7-6C49-8879-873051C2FF59}"/>
              </a:ext>
            </a:extLst>
          </p:cNvPr>
          <p:cNvSpPr txBox="1"/>
          <p:nvPr/>
        </p:nvSpPr>
        <p:spPr>
          <a:xfrm>
            <a:off x="5734262" y="615662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-seq</a:t>
            </a:r>
          </a:p>
        </p:txBody>
      </p:sp>
    </p:spTree>
    <p:extLst>
      <p:ext uri="{BB962C8B-B14F-4D97-AF65-F5344CB8AC3E}">
        <p14:creationId xmlns:p14="http://schemas.microsoft.com/office/powerpoint/2010/main" val="319428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2F543D2-CD1D-C34E-83BB-5576D9E7E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49"/>
          <a:stretch/>
        </p:blipFill>
        <p:spPr>
          <a:xfrm>
            <a:off x="1477960" y="1696237"/>
            <a:ext cx="5981508" cy="3999295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F6305F2-C5BC-0F4F-8058-8DC78DF79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425" y="1696237"/>
            <a:ext cx="7425150" cy="3999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453C59-676C-5444-BF5E-A4041F08E388}"/>
              </a:ext>
            </a:extLst>
          </p:cNvPr>
          <p:cNvSpPr/>
          <p:nvPr/>
        </p:nvSpPr>
        <p:spPr>
          <a:xfrm>
            <a:off x="780649" y="346083"/>
            <a:ext cx="7582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Glucose Rapidly Stimulates TOR Activity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de novo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H3K27me3 Accumulation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3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C228ECEE-2A5A-3544-8257-3DDC8C1713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35" y="2702249"/>
            <a:ext cx="4061585" cy="2057145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448DC34F-1793-014C-BD53-69383208E4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93"/>
          <a:stretch/>
        </p:blipFill>
        <p:spPr>
          <a:xfrm>
            <a:off x="4569687" y="1537859"/>
            <a:ext cx="4285378" cy="43859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EF4CE0-CA0A-1844-A8FF-957D9456AE2A}"/>
              </a:ext>
            </a:extLst>
          </p:cNvPr>
          <p:cNvSpPr/>
          <p:nvPr/>
        </p:nvSpPr>
        <p:spPr>
          <a:xfrm>
            <a:off x="535544" y="410997"/>
            <a:ext cx="80682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TOR Affects H3K27me3 Independent of S6K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33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144916</TotalTime>
  <Words>683</Words>
  <Application>Microsoft Macintosh PowerPoint</Application>
  <PresentationFormat>On-screen Show (4:3)</PresentationFormat>
  <Paragraphs>254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FangSong</vt:lpstr>
      <vt:lpstr>Arial</vt:lpstr>
      <vt:lpstr>Calibri</vt:lpstr>
      <vt:lpstr>Times New Roman</vt:lpstr>
      <vt:lpstr>Office Theme</vt:lpstr>
      <vt:lpstr>PowerPoint Presentation</vt:lpstr>
      <vt:lpstr>Glucose Functions as a Regulatory Signal in  Controlling Plant Development</vt:lpstr>
      <vt:lpstr>PowerPoint Presentation</vt:lpstr>
      <vt:lpstr>PowerPoint Presentation</vt:lpstr>
      <vt:lpstr>PowerPoint Presentation</vt:lpstr>
      <vt:lpstr>PowerPoint Presentation</vt:lpstr>
      <vt:lpstr>TOR Specifically Modulates Global H3K27me3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TOR Activity is Required for Nuclear Localization of GFP-FIE</vt:lpstr>
      <vt:lpstr>PowerPoint Presentation</vt:lpstr>
      <vt:lpstr>Summary:</vt:lpstr>
      <vt:lpstr>FIE Phosphorylation Mutation Abrogates H3K27me3 Landscape and Reprograms Transcriptome </vt:lpstr>
      <vt:lpstr>PowerPoint Presentation</vt:lpstr>
      <vt:lpstr>Working Model</vt:lpstr>
      <vt:lpstr>PowerPoint Presentation</vt:lpstr>
      <vt:lpstr>Vernalization Induces Glucose Accumulation and Increases TOR Activity</vt:lpstr>
      <vt:lpstr>Repression of FLC during Vernalization Requires TOR Activity </vt:lpstr>
      <vt:lpstr>TOR Facilitates H3K27me3 Enrichment at FLC</vt:lpstr>
      <vt:lpstr>TOR Activity is Required to Promote Vernalization-mediated Flowering Transition</vt:lpstr>
      <vt:lpstr>Prolonged Cold-induced FIE Phosphorylation is Required for Vernalization </vt:lpstr>
      <vt:lpstr>Summary</vt:lpstr>
      <vt:lpstr>PowerPoint Presentation</vt:lpstr>
    </vt:vector>
  </TitlesOfParts>
  <Company>MGH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Ruiqiang Ye</dc:creator>
  <cp:lastModifiedBy>Ruiqiang Ye</cp:lastModifiedBy>
  <cp:revision>887</cp:revision>
  <cp:lastPrinted>2019-09-17T15:58:26Z</cp:lastPrinted>
  <dcterms:created xsi:type="dcterms:W3CDTF">2016-01-04T06:53:43Z</dcterms:created>
  <dcterms:modified xsi:type="dcterms:W3CDTF">2022-12-01T11:31:11Z</dcterms:modified>
</cp:coreProperties>
</file>